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4"/>
  </p:notesMasterIdLst>
  <p:sldIdLst>
    <p:sldId id="256" r:id="rId4"/>
    <p:sldId id="257" r:id="rId5"/>
    <p:sldId id="274" r:id="rId6"/>
    <p:sldId id="259" r:id="rId7"/>
    <p:sldId id="258" r:id="rId8"/>
    <p:sldId id="260" r:id="rId9"/>
    <p:sldId id="261" r:id="rId10"/>
    <p:sldId id="275" r:id="rId11"/>
    <p:sldId id="262" r:id="rId12"/>
    <p:sldId id="263" r:id="rId13"/>
    <p:sldId id="264" r:id="rId14"/>
    <p:sldId id="265" r:id="rId15"/>
    <p:sldId id="267" r:id="rId16"/>
    <p:sldId id="269" r:id="rId17"/>
    <p:sldId id="271" r:id="rId18"/>
    <p:sldId id="268" r:id="rId19"/>
    <p:sldId id="270" r:id="rId20"/>
    <p:sldId id="266"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3E9"/>
    <a:srgbClr val="EFF0E4"/>
    <a:srgbClr val="EDEEE1"/>
    <a:srgbClr val="D2D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16" autoAdjust="0"/>
  </p:normalViewPr>
  <p:slideViewPr>
    <p:cSldViewPr snapToGrid="0">
      <p:cViewPr varScale="1">
        <p:scale>
          <a:sx n="88" d="100"/>
          <a:sy n="88" d="100"/>
        </p:scale>
        <p:origin x="14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FA5E9-CAAC-41FE-BEC3-EFE0D4A1D243}"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BC3F1-20DD-4982-83AF-1F43E3CB2C4E}" type="slidenum">
              <a:rPr lang="en-GB" smtClean="0"/>
              <a:t>‹#›</a:t>
            </a:fld>
            <a:endParaRPr lang="en-GB"/>
          </a:p>
        </p:txBody>
      </p:sp>
    </p:spTree>
    <p:extLst>
      <p:ext uri="{BB962C8B-B14F-4D97-AF65-F5344CB8AC3E}">
        <p14:creationId xmlns:p14="http://schemas.microsoft.com/office/powerpoint/2010/main" val="4276378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Brain stretcher:</a:t>
            </a:r>
            <a:r>
              <a:rPr lang="en-GB"/>
              <a:t> </a:t>
            </a:r>
            <a:r>
              <a:rPr lang="en-GB" sz="1800" b="0" i="0" u="none" strike="noStrike">
                <a:solidFill>
                  <a:srgbClr val="000000"/>
                </a:solidFill>
                <a:effectLst/>
                <a:latin typeface="Calibri" panose="020F0502020204030204" pitchFamily="34" charset="0"/>
              </a:rPr>
              <a:t>Can you think of ten foods you eat that we make from farms or from the sea in Scotland?</a:t>
            </a:r>
            <a:r>
              <a:rPr lang="en-GB"/>
              <a:t> </a:t>
            </a:r>
          </a:p>
        </p:txBody>
      </p:sp>
      <p:sp>
        <p:nvSpPr>
          <p:cNvPr id="4" name="Slide Number Placeholder 3"/>
          <p:cNvSpPr>
            <a:spLocks noGrp="1"/>
          </p:cNvSpPr>
          <p:nvPr>
            <p:ph type="sldNum" sz="quarter" idx="5"/>
          </p:nvPr>
        </p:nvSpPr>
        <p:spPr/>
        <p:txBody>
          <a:bodyPr/>
          <a:lstStyle/>
          <a:p>
            <a:fld id="{E6CBC3F1-20DD-4982-83AF-1F43E3CB2C4E}" type="slidenum">
              <a:rPr lang="en-GB" smtClean="0"/>
              <a:t>2</a:t>
            </a:fld>
            <a:endParaRPr lang="en-GB"/>
          </a:p>
        </p:txBody>
      </p:sp>
    </p:spTree>
    <p:extLst>
      <p:ext uri="{BB962C8B-B14F-4D97-AF65-F5344CB8AC3E}">
        <p14:creationId xmlns:p14="http://schemas.microsoft.com/office/powerpoint/2010/main" val="96627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a:solidFill>
                  <a:srgbClr val="000000"/>
                </a:solidFill>
                <a:effectLst/>
                <a:latin typeface="Calibri" panose="020F0502020204030204" pitchFamily="34" charset="0"/>
              </a:rPr>
              <a:t>We’re calling these ISHWEG – inclusive, sustainable, healthy, wealth-building, enjoyable and global. Take turns in your groups for someone to read out each of the outcomes in the next slides.</a:t>
            </a:r>
            <a:endParaRPr lang="en-GB"/>
          </a:p>
        </p:txBody>
      </p:sp>
      <p:sp>
        <p:nvSpPr>
          <p:cNvPr id="4" name="Slide Number Placeholder 3"/>
          <p:cNvSpPr>
            <a:spLocks noGrp="1"/>
          </p:cNvSpPr>
          <p:nvPr>
            <p:ph type="sldNum" sz="quarter" idx="5"/>
          </p:nvPr>
        </p:nvSpPr>
        <p:spPr/>
        <p:txBody>
          <a:bodyPr/>
          <a:lstStyle/>
          <a:p>
            <a:fld id="{E6CBC3F1-20DD-4982-83AF-1F43E3CB2C4E}" type="slidenum">
              <a:rPr lang="en-GB" smtClean="0"/>
              <a:t>11</a:t>
            </a:fld>
            <a:endParaRPr lang="en-GB"/>
          </a:p>
        </p:txBody>
      </p:sp>
    </p:spTree>
    <p:extLst>
      <p:ext uri="{BB962C8B-B14F-4D97-AF65-F5344CB8AC3E}">
        <p14:creationId xmlns:p14="http://schemas.microsoft.com/office/powerpoint/2010/main" val="72699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Look at your Good Food Nation pictures - can you highlight where you see these outcomes reflected in your posters? [use highlighters or different coloured stickers to match to different outcomes]</a:t>
            </a:r>
            <a:r>
              <a:rPr lang="en-GB"/>
              <a:t> </a:t>
            </a:r>
          </a:p>
          <a:p>
            <a:r>
              <a:rPr lang="en-GB"/>
              <a:t>[7min]</a:t>
            </a:r>
          </a:p>
        </p:txBody>
      </p:sp>
      <p:sp>
        <p:nvSpPr>
          <p:cNvPr id="4" name="Slide Number Placeholder 3"/>
          <p:cNvSpPr>
            <a:spLocks noGrp="1"/>
          </p:cNvSpPr>
          <p:nvPr>
            <p:ph type="sldNum" sz="quarter" idx="5"/>
          </p:nvPr>
        </p:nvSpPr>
        <p:spPr/>
        <p:txBody>
          <a:bodyPr/>
          <a:lstStyle/>
          <a:p>
            <a:fld id="{E6CBC3F1-20DD-4982-83AF-1F43E3CB2C4E}" type="slidenum">
              <a:rPr lang="en-GB" smtClean="0"/>
              <a:t>18</a:t>
            </a:fld>
            <a:endParaRPr lang="en-GB"/>
          </a:p>
        </p:txBody>
      </p:sp>
    </p:spTree>
    <p:extLst>
      <p:ext uri="{BB962C8B-B14F-4D97-AF65-F5344CB8AC3E}">
        <p14:creationId xmlns:p14="http://schemas.microsoft.com/office/powerpoint/2010/main" val="395100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a:solidFill>
                  <a:srgbClr val="000000"/>
                </a:solidFill>
                <a:effectLst/>
                <a:latin typeface="Calibri" panose="020F0502020204030204" pitchFamily="34" charset="0"/>
              </a:rPr>
              <a:t>OPTIONAL SLIDE </a:t>
            </a:r>
          </a:p>
          <a:p>
            <a:r>
              <a:rPr lang="en-GB" sz="1200" b="0" i="0" u="none" strike="noStrike">
                <a:solidFill>
                  <a:srgbClr val="000000"/>
                </a:solidFill>
                <a:effectLst/>
                <a:latin typeface="Calibri" panose="020F0502020204030204" pitchFamily="34" charset="0"/>
              </a:rPr>
              <a:t>Look at your Good Food Nation pictures - can you highlight where you see these outcomes reflected in your posters? [use highlighters or different coloured stickers to match to different outcomes]</a:t>
            </a:r>
            <a:r>
              <a:rPr lang="en-GB"/>
              <a:t> </a:t>
            </a:r>
          </a:p>
          <a:p>
            <a:r>
              <a:rPr lang="en-GB"/>
              <a:t>[7min]</a:t>
            </a:r>
          </a:p>
          <a:p>
            <a:endParaRPr lang="en-GB"/>
          </a:p>
        </p:txBody>
      </p:sp>
      <p:sp>
        <p:nvSpPr>
          <p:cNvPr id="4" name="Slide Number Placeholder 3"/>
          <p:cNvSpPr>
            <a:spLocks noGrp="1"/>
          </p:cNvSpPr>
          <p:nvPr>
            <p:ph type="sldNum" sz="quarter" idx="5"/>
          </p:nvPr>
        </p:nvSpPr>
        <p:spPr/>
        <p:txBody>
          <a:bodyPr/>
          <a:lstStyle/>
          <a:p>
            <a:fld id="{E6CBC3F1-20DD-4982-83AF-1F43E3CB2C4E}" type="slidenum">
              <a:rPr lang="en-GB" smtClean="0"/>
              <a:t>19</a:t>
            </a:fld>
            <a:endParaRPr lang="en-GB"/>
          </a:p>
        </p:txBody>
      </p:sp>
    </p:spTree>
    <p:extLst>
      <p:ext uri="{BB962C8B-B14F-4D97-AF65-F5344CB8AC3E}">
        <p14:creationId xmlns:p14="http://schemas.microsoft.com/office/powerpoint/2010/main" val="69217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Today / this week we've been talking about the Good Food Nation and how it relates to rights</a:t>
            </a:r>
            <a:r>
              <a:rPr lang="en-GB"/>
              <a:t> </a:t>
            </a:r>
            <a:r>
              <a:rPr lang="en-GB" sz="1800" b="0" i="0" u="none" strike="noStrike">
                <a:solidFill>
                  <a:srgbClr val="000000"/>
                </a:solidFill>
                <a:effectLst/>
                <a:latin typeface="Calibri" panose="020F0502020204030204" pitchFamily="34" charset="0"/>
              </a:rPr>
              <a:t>You've heard Cabinet Secretary say she was looking for your views on Scotland becoming the Good Food Nation. The Government prepared an online form for us to send them our views.</a:t>
            </a:r>
            <a:endParaRPr lang="en-GB"/>
          </a:p>
          <a:p>
            <a:r>
              <a:rPr lang="en-GB"/>
              <a:t>[fill in the form all together: 10-15min]</a:t>
            </a:r>
          </a:p>
          <a:p>
            <a:endParaRPr lang="en-GB"/>
          </a:p>
          <a:p>
            <a:endParaRPr lang="en-GB"/>
          </a:p>
          <a:p>
            <a:r>
              <a:rPr lang="en-GB"/>
              <a:t>https://forms.office.com/Pages/ResponsePage.aspx?id=R3T3DoMQ7E24nyfHZQdoQDNP5hkXMg5Ou7jwyQtENgRUOE5PSVJMM0hKQTdRT041TjhRT0xCWlRJNi4u</a:t>
            </a:r>
          </a:p>
          <a:p>
            <a:endParaRPr lang="en-GB"/>
          </a:p>
        </p:txBody>
      </p:sp>
      <p:sp>
        <p:nvSpPr>
          <p:cNvPr id="4" name="Slide Number Placeholder 3"/>
          <p:cNvSpPr>
            <a:spLocks noGrp="1"/>
          </p:cNvSpPr>
          <p:nvPr>
            <p:ph type="sldNum" sz="quarter" idx="5"/>
          </p:nvPr>
        </p:nvSpPr>
        <p:spPr/>
        <p:txBody>
          <a:bodyPr/>
          <a:lstStyle/>
          <a:p>
            <a:fld id="{E6CBC3F1-20DD-4982-83AF-1F43E3CB2C4E}" type="slidenum">
              <a:rPr lang="en-GB" smtClean="0"/>
              <a:t>20</a:t>
            </a:fld>
            <a:endParaRPr lang="en-GB"/>
          </a:p>
        </p:txBody>
      </p:sp>
    </p:spTree>
    <p:extLst>
      <p:ext uri="{BB962C8B-B14F-4D97-AF65-F5344CB8AC3E}">
        <p14:creationId xmlns:p14="http://schemas.microsoft.com/office/powerpoint/2010/main" val="70994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https://spaces.hightail.com/space/JJ2jieeFDP/files/fi-6c858b58-3d8b-4d9b-8a25-c788727a3b5c/fv-392e0232-0678-4837-abf1-e1bf81638b04/MG%20-%20Consultation%20on%20Good%20Food%20Nation%20Plan%20for%20young%20people%20CLEAN%20SUBS%20MP4%20-%20060224.mp4</a:t>
            </a:r>
          </a:p>
        </p:txBody>
      </p:sp>
      <p:sp>
        <p:nvSpPr>
          <p:cNvPr id="4" name="Slide Number Placeholder 3"/>
          <p:cNvSpPr>
            <a:spLocks noGrp="1"/>
          </p:cNvSpPr>
          <p:nvPr>
            <p:ph type="sldNum" sz="quarter" idx="5"/>
          </p:nvPr>
        </p:nvSpPr>
        <p:spPr/>
        <p:txBody>
          <a:bodyPr/>
          <a:lstStyle/>
          <a:p>
            <a:fld id="{E6CBC3F1-20DD-4982-83AF-1F43E3CB2C4E}" type="slidenum">
              <a:rPr lang="en-GB" smtClean="0"/>
              <a:t>3</a:t>
            </a:fld>
            <a:endParaRPr lang="en-GB"/>
          </a:p>
        </p:txBody>
      </p:sp>
    </p:spTree>
    <p:extLst>
      <p:ext uri="{BB962C8B-B14F-4D97-AF65-F5344CB8AC3E}">
        <p14:creationId xmlns:p14="http://schemas.microsoft.com/office/powerpoint/2010/main" val="346900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Government wants Scotland to become a Good Food Nation, where everyone can take pride and pleasure in the food they produce, buy, cook, serve, and eat each day.</a:t>
            </a:r>
            <a:r>
              <a:rPr lang="en-GB"/>
              <a:t> </a:t>
            </a:r>
            <a:r>
              <a:rPr lang="en-GB" sz="1800" b="0" i="0" u="none" strike="noStrike">
                <a:solidFill>
                  <a:srgbClr val="000000"/>
                </a:solidFill>
                <a:effectLst/>
                <a:latin typeface="Calibri" panose="020F0502020204030204" pitchFamily="34" charset="0"/>
              </a:rPr>
              <a:t>Pleasure: what gives you most pleasure when it comes to food? </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Prompt for: favourite foods or meals; eating alone or with others - if so with whom; do you enjoy preparing meals or growing food</a:t>
            </a:r>
            <a:r>
              <a:rPr lang="en-GB"/>
              <a:t> </a:t>
            </a:r>
          </a:p>
          <a:p>
            <a:r>
              <a:rPr lang="en-GB"/>
              <a:t>[4min]</a:t>
            </a:r>
          </a:p>
        </p:txBody>
      </p:sp>
      <p:sp>
        <p:nvSpPr>
          <p:cNvPr id="4" name="Slide Number Placeholder 3"/>
          <p:cNvSpPr>
            <a:spLocks noGrp="1"/>
          </p:cNvSpPr>
          <p:nvPr>
            <p:ph type="sldNum" sz="quarter" idx="5"/>
          </p:nvPr>
        </p:nvSpPr>
        <p:spPr/>
        <p:txBody>
          <a:bodyPr/>
          <a:lstStyle/>
          <a:p>
            <a:fld id="{E6CBC3F1-20DD-4982-83AF-1F43E3CB2C4E}" type="slidenum">
              <a:rPr lang="en-GB" smtClean="0"/>
              <a:t>4</a:t>
            </a:fld>
            <a:endParaRPr lang="en-GB"/>
          </a:p>
        </p:txBody>
      </p:sp>
    </p:spTree>
    <p:extLst>
      <p:ext uri="{BB962C8B-B14F-4D97-AF65-F5344CB8AC3E}">
        <p14:creationId xmlns:p14="http://schemas.microsoft.com/office/powerpoint/2010/main" val="175087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Pride: What can we be proud of in Scotland when it comes to food?</a:t>
            </a:r>
            <a:r>
              <a:rPr lang="en-GB"/>
              <a:t> </a:t>
            </a:r>
          </a:p>
          <a:p>
            <a:r>
              <a:rPr lang="en-GB"/>
              <a:t>[4min]</a:t>
            </a:r>
          </a:p>
        </p:txBody>
      </p:sp>
      <p:sp>
        <p:nvSpPr>
          <p:cNvPr id="4" name="Slide Number Placeholder 3"/>
          <p:cNvSpPr>
            <a:spLocks noGrp="1"/>
          </p:cNvSpPr>
          <p:nvPr>
            <p:ph type="sldNum" sz="quarter" idx="5"/>
          </p:nvPr>
        </p:nvSpPr>
        <p:spPr/>
        <p:txBody>
          <a:bodyPr/>
          <a:lstStyle/>
          <a:p>
            <a:fld id="{E6CBC3F1-20DD-4982-83AF-1F43E3CB2C4E}" type="slidenum">
              <a:rPr lang="en-GB" smtClean="0"/>
              <a:t>5</a:t>
            </a:fld>
            <a:endParaRPr lang="en-GB"/>
          </a:p>
        </p:txBody>
      </p:sp>
    </p:spTree>
    <p:extLst>
      <p:ext uri="{BB962C8B-B14F-4D97-AF65-F5344CB8AC3E}">
        <p14:creationId xmlns:p14="http://schemas.microsoft.com/office/powerpoint/2010/main" val="415842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OPTIONAL:</a:t>
            </a:r>
          </a:p>
          <a:p>
            <a:r>
              <a:rPr lang="en-GB" sz="1800" b="0" i="0" u="none" strike="noStrike">
                <a:solidFill>
                  <a:srgbClr val="000000"/>
                </a:solidFill>
                <a:effectLst/>
                <a:latin typeface="Calibri" panose="020F0502020204030204" pitchFamily="34" charset="0"/>
              </a:rPr>
              <a:t>Who is involved in producing, buying, cooking, serving and eating food in Scotland?</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Prompt: think from pre-production to waste (people who make tools for farmers; food growers; people who process and package the food; people in shops and takeaways; chefs; parents who make snacks for their children; people who collect and compost food waste)</a:t>
            </a:r>
            <a:r>
              <a:rPr lang="en-GB"/>
              <a:t> </a:t>
            </a:r>
          </a:p>
          <a:p>
            <a:r>
              <a:rPr lang="en-GB"/>
              <a:t>[5min]</a:t>
            </a:r>
          </a:p>
          <a:p>
            <a:r>
              <a:rPr lang="en-GB" sz="1800" b="0" i="0" u="none" strike="noStrike">
                <a:solidFill>
                  <a:srgbClr val="000000"/>
                </a:solidFill>
                <a:effectLst/>
                <a:latin typeface="Calibri" panose="020F0502020204030204" pitchFamily="34" charset="0"/>
              </a:rPr>
              <a:t>Food system game: There are a lot of people involved in our food system. How do they work together?</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Arrange students in a circle. Ask them to pick two other students they are equidistant to, but not tell anyone who they chose. They have to keep the distance to the two students they've chosen. Now, ask one or two of the students to move and watch what happens.</a:t>
            </a:r>
            <a:r>
              <a:rPr lang="en-GB"/>
              <a:t> </a:t>
            </a:r>
            <a:r>
              <a:rPr lang="en-GB" sz="1800" b="0" i="0" u="none" strike="noStrike">
                <a:solidFill>
                  <a:srgbClr val="000000"/>
                </a:solidFill>
                <a:effectLst/>
                <a:latin typeface="Calibri" panose="020F0502020204030204" pitchFamily="34" charset="0"/>
              </a:rPr>
              <a:t>What did we notice? (when one person moves, everyone else has to move) What does this tell us about any changes we want to make to the food system in Scotland? (for instance, what if we want to eat more vegetables?)</a:t>
            </a:r>
            <a:r>
              <a:rPr lang="en-GB"/>
              <a:t> </a:t>
            </a:r>
          </a:p>
          <a:p>
            <a:r>
              <a:rPr lang="en-GB"/>
              <a:t>[10min]</a:t>
            </a:r>
          </a:p>
          <a:p>
            <a:endParaRPr lang="en-GB"/>
          </a:p>
          <a:p>
            <a:endParaRPr lang="en-GB"/>
          </a:p>
        </p:txBody>
      </p:sp>
      <p:sp>
        <p:nvSpPr>
          <p:cNvPr id="4" name="Slide Number Placeholder 3"/>
          <p:cNvSpPr>
            <a:spLocks noGrp="1"/>
          </p:cNvSpPr>
          <p:nvPr>
            <p:ph type="sldNum" sz="quarter" idx="5"/>
          </p:nvPr>
        </p:nvSpPr>
        <p:spPr/>
        <p:txBody>
          <a:bodyPr/>
          <a:lstStyle/>
          <a:p>
            <a:fld id="{E6CBC3F1-20DD-4982-83AF-1F43E3CB2C4E}" type="slidenum">
              <a:rPr lang="en-GB" smtClean="0"/>
              <a:t>6</a:t>
            </a:fld>
            <a:endParaRPr lang="en-GB"/>
          </a:p>
        </p:txBody>
      </p:sp>
    </p:spTree>
    <p:extLst>
      <p:ext uri="{BB962C8B-B14F-4D97-AF65-F5344CB8AC3E}">
        <p14:creationId xmlns:p14="http://schemas.microsoft.com/office/powerpoint/2010/main" val="142775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[1min]</a:t>
            </a:r>
          </a:p>
        </p:txBody>
      </p:sp>
      <p:sp>
        <p:nvSpPr>
          <p:cNvPr id="4" name="Slide Number Placeholder 3"/>
          <p:cNvSpPr>
            <a:spLocks noGrp="1"/>
          </p:cNvSpPr>
          <p:nvPr>
            <p:ph type="sldNum" sz="quarter" idx="5"/>
          </p:nvPr>
        </p:nvSpPr>
        <p:spPr/>
        <p:txBody>
          <a:bodyPr/>
          <a:lstStyle/>
          <a:p>
            <a:fld id="{E6CBC3F1-20DD-4982-83AF-1F43E3CB2C4E}" type="slidenum">
              <a:rPr lang="en-GB" smtClean="0"/>
              <a:t>7</a:t>
            </a:fld>
            <a:endParaRPr lang="en-GB"/>
          </a:p>
        </p:txBody>
      </p:sp>
    </p:spTree>
    <p:extLst>
      <p:ext uri="{BB962C8B-B14F-4D97-AF65-F5344CB8AC3E}">
        <p14:creationId xmlns:p14="http://schemas.microsoft.com/office/powerpoint/2010/main" val="229503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Calibri" panose="020F0502020204030204" pitchFamily="34" charset="0"/>
              </a:rPr>
              <a:t>UNCRC</a:t>
            </a:r>
            <a:r>
              <a:rPr lang="en-GB"/>
              <a:t> </a:t>
            </a:r>
            <a:r>
              <a:rPr lang="en-GB" sz="1200" b="0" i="0" u="none" strike="noStrike">
                <a:solidFill>
                  <a:srgbClr val="000000"/>
                </a:solidFill>
                <a:effectLst/>
                <a:latin typeface="Calibri" panose="020F0502020204030204" pitchFamily="34" charset="0"/>
              </a:rPr>
              <a:t>What rights do we have that entitle us to food?</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[4min]</a:t>
            </a:r>
          </a:p>
          <a:p>
            <a:endParaRPr lang="en-GB"/>
          </a:p>
        </p:txBody>
      </p:sp>
      <p:sp>
        <p:nvSpPr>
          <p:cNvPr id="4" name="Slide Number Placeholder 3"/>
          <p:cNvSpPr>
            <a:spLocks noGrp="1"/>
          </p:cNvSpPr>
          <p:nvPr>
            <p:ph type="sldNum" sz="quarter" idx="5"/>
          </p:nvPr>
        </p:nvSpPr>
        <p:spPr/>
        <p:txBody>
          <a:bodyPr/>
          <a:lstStyle/>
          <a:p>
            <a:fld id="{E6CBC3F1-20DD-4982-83AF-1F43E3CB2C4E}" type="slidenum">
              <a:rPr lang="en-GB" smtClean="0"/>
              <a:t>8</a:t>
            </a:fld>
            <a:endParaRPr lang="en-GB"/>
          </a:p>
        </p:txBody>
      </p:sp>
    </p:spTree>
    <p:extLst>
      <p:ext uri="{BB962C8B-B14F-4D97-AF65-F5344CB8AC3E}">
        <p14:creationId xmlns:p14="http://schemas.microsoft.com/office/powerpoint/2010/main" val="3779411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UNCRC</a:t>
            </a:r>
            <a:r>
              <a:rPr lang="en-GB"/>
              <a:t> </a:t>
            </a:r>
            <a:r>
              <a:rPr lang="en-GB" sz="1800" b="0" i="0" u="none" strike="noStrike">
                <a:solidFill>
                  <a:srgbClr val="000000"/>
                </a:solidFill>
                <a:effectLst/>
                <a:latin typeface="Calibri" panose="020F0502020204030204" pitchFamily="34" charset="0"/>
              </a:rPr>
              <a:t>What rights do we have that entitle us to food?</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[4min]</a:t>
            </a:r>
          </a:p>
          <a:p>
            <a:r>
              <a:rPr lang="en-GB" sz="1800" b="0" i="0" u="none" strike="noStrike">
                <a:solidFill>
                  <a:srgbClr val="000000"/>
                </a:solidFill>
                <a:effectLst/>
                <a:latin typeface="Calibri" panose="020F0502020204030204" pitchFamily="34" charset="0"/>
              </a:rPr>
              <a:t>#24 Health, water, food environment</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#27 Food, clothing, a safe home</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#26 Social and economic help</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#4 Making rights real</a:t>
            </a:r>
            <a:r>
              <a:rPr lang="en-GB"/>
              <a:t> </a:t>
            </a:r>
            <a:r>
              <a:rPr lang="en-GB" sz="1800" b="0" i="0" u="none" strike="noStrike">
                <a:solidFill>
                  <a:srgbClr val="000000"/>
                </a:solidFill>
                <a:effectLst/>
                <a:latin typeface="Calibri" panose="020F0502020204030204" pitchFamily="34" charset="0"/>
              </a:rPr>
              <a:t>Picture Good Food Nation</a:t>
            </a:r>
            <a:r>
              <a:rPr lang="en-GB"/>
              <a:t> </a:t>
            </a:r>
            <a:r>
              <a:rPr lang="en-GB" sz="1800" b="0" i="0" u="none" strike="noStrike">
                <a:solidFill>
                  <a:srgbClr val="000000"/>
                </a:solidFill>
                <a:effectLst/>
                <a:latin typeface="Calibri" panose="020F0502020204030204" pitchFamily="34" charset="0"/>
              </a:rPr>
              <a:t>Paint a picture of you in a Good Food Nation.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OPTIONAL:</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Paint a picture of you in a Good Food Nation. </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Reminder: Good Food Nation is where everyone can take pleasure and pride in the food they produce, buy, cook, serve, and eat each day.</a:t>
            </a:r>
            <a:r>
              <a:rPr lang="en-GB" sz="2800"/>
              <a:t> </a:t>
            </a:r>
          </a:p>
          <a:p>
            <a:r>
              <a:rPr lang="en-GB" sz="2800"/>
              <a:t>[10min]</a:t>
            </a:r>
            <a:endParaRPr lang="en-GB"/>
          </a:p>
        </p:txBody>
      </p:sp>
      <p:sp>
        <p:nvSpPr>
          <p:cNvPr id="4" name="Slide Number Placeholder 3"/>
          <p:cNvSpPr>
            <a:spLocks noGrp="1"/>
          </p:cNvSpPr>
          <p:nvPr>
            <p:ph type="sldNum" sz="quarter" idx="5"/>
          </p:nvPr>
        </p:nvSpPr>
        <p:spPr/>
        <p:txBody>
          <a:bodyPr/>
          <a:lstStyle/>
          <a:p>
            <a:fld id="{E6CBC3F1-20DD-4982-83AF-1F43E3CB2C4E}" type="slidenum">
              <a:rPr lang="en-GB" smtClean="0"/>
              <a:t>9</a:t>
            </a:fld>
            <a:endParaRPr lang="en-GB"/>
          </a:p>
        </p:txBody>
      </p:sp>
    </p:spTree>
    <p:extLst>
      <p:ext uri="{BB962C8B-B14F-4D97-AF65-F5344CB8AC3E}">
        <p14:creationId xmlns:p14="http://schemas.microsoft.com/office/powerpoint/2010/main" val="25439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The government has come up with six outcomes to say ‘if we were a Good Food Nation, this is what things would be like’.  </a:t>
            </a:r>
            <a:br>
              <a:rPr lang="en-GB" sz="1800" b="0" i="0" u="none" strike="noStrike">
                <a:solidFill>
                  <a:srgbClr val="000000"/>
                </a:solidFill>
                <a:effectLst/>
                <a:latin typeface="Calibri" panose="020F0502020204030204" pitchFamily="34" charset="0"/>
              </a:rPr>
            </a:br>
            <a:br>
              <a:rPr lang="en-GB" sz="1800" b="0" i="0" u="none" strike="noStrike">
                <a:solidFill>
                  <a:srgbClr val="000000"/>
                </a:solidFill>
                <a:effectLst/>
                <a:latin typeface="Calibri" panose="020F0502020204030204" pitchFamily="34" charset="0"/>
              </a:rPr>
            </a:br>
            <a:endParaRPr lang="en-GB"/>
          </a:p>
        </p:txBody>
      </p:sp>
      <p:sp>
        <p:nvSpPr>
          <p:cNvPr id="4" name="Slide Number Placeholder 3"/>
          <p:cNvSpPr>
            <a:spLocks noGrp="1"/>
          </p:cNvSpPr>
          <p:nvPr>
            <p:ph type="sldNum" sz="quarter" idx="5"/>
          </p:nvPr>
        </p:nvSpPr>
        <p:spPr/>
        <p:txBody>
          <a:bodyPr/>
          <a:lstStyle/>
          <a:p>
            <a:fld id="{E6CBC3F1-20DD-4982-83AF-1F43E3CB2C4E}" type="slidenum">
              <a:rPr lang="en-GB" smtClean="0"/>
              <a:t>10</a:t>
            </a:fld>
            <a:endParaRPr lang="en-GB"/>
          </a:p>
        </p:txBody>
      </p:sp>
    </p:spTree>
    <p:extLst>
      <p:ext uri="{BB962C8B-B14F-4D97-AF65-F5344CB8AC3E}">
        <p14:creationId xmlns:p14="http://schemas.microsoft.com/office/powerpoint/2010/main" val="316162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667A-DF0F-A008-3FE0-EFFF10D30D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0ACD91-ACC6-B6A4-C4AC-D3D30B2A0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16CCCD-C123-2938-05ED-876353A4D70D}"/>
              </a:ext>
            </a:extLst>
          </p:cNvPr>
          <p:cNvSpPr>
            <a:spLocks noGrp="1"/>
          </p:cNvSpPr>
          <p:nvPr>
            <p:ph type="dt" sz="half" idx="10"/>
          </p:nvPr>
        </p:nvSpPr>
        <p:spPr/>
        <p:txBody>
          <a:bodyPr/>
          <a:lstStyle/>
          <a:p>
            <a:fld id="{F91D3F51-526F-4D94-AB21-EC738D3C9125}" type="datetimeFigureOut">
              <a:rPr lang="en-GB" smtClean="0"/>
              <a:t>08/04/2024</a:t>
            </a:fld>
            <a:endParaRPr lang="en-GB"/>
          </a:p>
        </p:txBody>
      </p:sp>
      <p:sp>
        <p:nvSpPr>
          <p:cNvPr id="5" name="Footer Placeholder 4">
            <a:extLst>
              <a:ext uri="{FF2B5EF4-FFF2-40B4-BE49-F238E27FC236}">
                <a16:creationId xmlns:a16="http://schemas.microsoft.com/office/drawing/2014/main" id="{2395C354-EBDF-424E-A1D7-D11FAC839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59081D-4E3C-26AB-698B-E957E48E0A85}"/>
              </a:ext>
            </a:extLst>
          </p:cNvPr>
          <p:cNvSpPr>
            <a:spLocks noGrp="1"/>
          </p:cNvSpPr>
          <p:nvPr>
            <p:ph type="sldNum" sz="quarter" idx="12"/>
          </p:nvPr>
        </p:nvSpPr>
        <p:spPr/>
        <p:txBody>
          <a:bodyPr/>
          <a:lstStyle/>
          <a:p>
            <a:fld id="{807D25E3-A025-4F3E-9628-58B360D32BBB}" type="slidenum">
              <a:rPr lang="en-GB" smtClean="0"/>
              <a:t>‹#›</a:t>
            </a:fld>
            <a:endParaRPr lang="en-GB"/>
          </a:p>
        </p:txBody>
      </p:sp>
    </p:spTree>
    <p:extLst>
      <p:ext uri="{BB962C8B-B14F-4D97-AF65-F5344CB8AC3E}">
        <p14:creationId xmlns:p14="http://schemas.microsoft.com/office/powerpoint/2010/main" val="168680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0054-5663-1AFE-8433-0C28F81112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B54D77-2DA2-148C-95CD-AD687A2174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F9DB49-EC61-AECE-AFDE-15F5B1300A60}"/>
              </a:ext>
            </a:extLst>
          </p:cNvPr>
          <p:cNvSpPr>
            <a:spLocks noGrp="1"/>
          </p:cNvSpPr>
          <p:nvPr>
            <p:ph type="dt" sz="half" idx="10"/>
          </p:nvPr>
        </p:nvSpPr>
        <p:spPr/>
        <p:txBody>
          <a:bodyPr/>
          <a:lstStyle/>
          <a:p>
            <a:fld id="{F91D3F51-526F-4D94-AB21-EC738D3C9125}" type="datetimeFigureOut">
              <a:rPr lang="en-GB" smtClean="0"/>
              <a:t>08/04/2024</a:t>
            </a:fld>
            <a:endParaRPr lang="en-GB"/>
          </a:p>
        </p:txBody>
      </p:sp>
      <p:sp>
        <p:nvSpPr>
          <p:cNvPr id="5" name="Footer Placeholder 4">
            <a:extLst>
              <a:ext uri="{FF2B5EF4-FFF2-40B4-BE49-F238E27FC236}">
                <a16:creationId xmlns:a16="http://schemas.microsoft.com/office/drawing/2014/main" id="{BC690D3E-31ED-225C-F555-E5C47572AA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8A2366-32CA-5285-EE4C-CAA5B0F3B2E5}"/>
              </a:ext>
            </a:extLst>
          </p:cNvPr>
          <p:cNvSpPr>
            <a:spLocks noGrp="1"/>
          </p:cNvSpPr>
          <p:nvPr>
            <p:ph type="sldNum" sz="quarter" idx="12"/>
          </p:nvPr>
        </p:nvSpPr>
        <p:spPr/>
        <p:txBody>
          <a:bodyPr/>
          <a:lstStyle/>
          <a:p>
            <a:fld id="{807D25E3-A025-4F3E-9628-58B360D32BBB}" type="slidenum">
              <a:rPr lang="en-GB" smtClean="0"/>
              <a:t>‹#›</a:t>
            </a:fld>
            <a:endParaRPr lang="en-GB"/>
          </a:p>
        </p:txBody>
      </p:sp>
    </p:spTree>
    <p:extLst>
      <p:ext uri="{BB962C8B-B14F-4D97-AF65-F5344CB8AC3E}">
        <p14:creationId xmlns:p14="http://schemas.microsoft.com/office/powerpoint/2010/main" val="11634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96741A-8202-1035-0A3E-3E06F6BBC4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447E4B-5E52-AD28-EBFF-BF6AE754B5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54F051-C9D7-7777-E341-AD340797D652}"/>
              </a:ext>
            </a:extLst>
          </p:cNvPr>
          <p:cNvSpPr>
            <a:spLocks noGrp="1"/>
          </p:cNvSpPr>
          <p:nvPr>
            <p:ph type="dt" sz="half" idx="10"/>
          </p:nvPr>
        </p:nvSpPr>
        <p:spPr/>
        <p:txBody>
          <a:bodyPr/>
          <a:lstStyle/>
          <a:p>
            <a:fld id="{F91D3F51-526F-4D94-AB21-EC738D3C9125}" type="datetimeFigureOut">
              <a:rPr lang="en-GB" smtClean="0"/>
              <a:t>08/04/2024</a:t>
            </a:fld>
            <a:endParaRPr lang="en-GB"/>
          </a:p>
        </p:txBody>
      </p:sp>
      <p:sp>
        <p:nvSpPr>
          <p:cNvPr id="5" name="Footer Placeholder 4">
            <a:extLst>
              <a:ext uri="{FF2B5EF4-FFF2-40B4-BE49-F238E27FC236}">
                <a16:creationId xmlns:a16="http://schemas.microsoft.com/office/drawing/2014/main" id="{307F0480-83C0-1250-1580-2383FCA2F5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B99BB2-C7D2-75A0-D011-C04BAB081F33}"/>
              </a:ext>
            </a:extLst>
          </p:cNvPr>
          <p:cNvSpPr>
            <a:spLocks noGrp="1"/>
          </p:cNvSpPr>
          <p:nvPr>
            <p:ph type="sldNum" sz="quarter" idx="12"/>
          </p:nvPr>
        </p:nvSpPr>
        <p:spPr/>
        <p:txBody>
          <a:bodyPr/>
          <a:lstStyle/>
          <a:p>
            <a:fld id="{807D25E3-A025-4F3E-9628-58B360D32BBB}" type="slidenum">
              <a:rPr lang="en-GB" smtClean="0"/>
              <a:t>‹#›</a:t>
            </a:fld>
            <a:endParaRPr lang="en-GB"/>
          </a:p>
        </p:txBody>
      </p:sp>
    </p:spTree>
    <p:extLst>
      <p:ext uri="{BB962C8B-B14F-4D97-AF65-F5344CB8AC3E}">
        <p14:creationId xmlns:p14="http://schemas.microsoft.com/office/powerpoint/2010/main" val="250012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D84A-CF00-844D-FCCB-6ECCFEEC94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B4D467-3292-FAB5-6B28-DF71BADE7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305F97-82A5-8912-D94C-7E570FFD0BDF}"/>
              </a:ext>
            </a:extLst>
          </p:cNvPr>
          <p:cNvSpPr>
            <a:spLocks noGrp="1"/>
          </p:cNvSpPr>
          <p:nvPr>
            <p:ph type="dt" sz="half" idx="10"/>
          </p:nvPr>
        </p:nvSpPr>
        <p:spPr/>
        <p:txBody>
          <a:bodyPr/>
          <a:lstStyle/>
          <a:p>
            <a:fld id="{F91D3F51-526F-4D94-AB21-EC738D3C9125}" type="datetimeFigureOut">
              <a:rPr lang="en-GB" smtClean="0"/>
              <a:t>08/04/2024</a:t>
            </a:fld>
            <a:endParaRPr lang="en-GB"/>
          </a:p>
        </p:txBody>
      </p:sp>
      <p:sp>
        <p:nvSpPr>
          <p:cNvPr id="5" name="Footer Placeholder 4">
            <a:extLst>
              <a:ext uri="{FF2B5EF4-FFF2-40B4-BE49-F238E27FC236}">
                <a16:creationId xmlns:a16="http://schemas.microsoft.com/office/drawing/2014/main" id="{4FC33FA0-25A6-D4E6-620C-A7638FE51E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5CFEA5-298C-E8E8-F100-CA79FDB6D507}"/>
              </a:ext>
            </a:extLst>
          </p:cNvPr>
          <p:cNvSpPr>
            <a:spLocks noGrp="1"/>
          </p:cNvSpPr>
          <p:nvPr>
            <p:ph type="sldNum" sz="quarter" idx="12"/>
          </p:nvPr>
        </p:nvSpPr>
        <p:spPr/>
        <p:txBody>
          <a:bodyPr/>
          <a:lstStyle/>
          <a:p>
            <a:fld id="{807D25E3-A025-4F3E-9628-58B360D32BBB}" type="slidenum">
              <a:rPr lang="en-GB" smtClean="0"/>
              <a:t>‹#›</a:t>
            </a:fld>
            <a:endParaRPr lang="en-GB"/>
          </a:p>
        </p:txBody>
      </p:sp>
    </p:spTree>
    <p:extLst>
      <p:ext uri="{BB962C8B-B14F-4D97-AF65-F5344CB8AC3E}">
        <p14:creationId xmlns:p14="http://schemas.microsoft.com/office/powerpoint/2010/main" val="252122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A4F9-E752-A711-751F-1EAC439CB8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45EE2B-3934-8406-257C-6FF54D847A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CE21-0215-BA5E-81CB-30D4B5C8E3A4}"/>
              </a:ext>
            </a:extLst>
          </p:cNvPr>
          <p:cNvSpPr>
            <a:spLocks noGrp="1"/>
          </p:cNvSpPr>
          <p:nvPr>
            <p:ph type="dt" sz="half" idx="10"/>
          </p:nvPr>
        </p:nvSpPr>
        <p:spPr/>
        <p:txBody>
          <a:bodyPr/>
          <a:lstStyle/>
          <a:p>
            <a:fld id="{F91D3F51-526F-4D94-AB21-EC738D3C9125}" type="datetimeFigureOut">
              <a:rPr lang="en-GB" smtClean="0"/>
              <a:t>08/04/2024</a:t>
            </a:fld>
            <a:endParaRPr lang="en-GB"/>
          </a:p>
        </p:txBody>
      </p:sp>
      <p:sp>
        <p:nvSpPr>
          <p:cNvPr id="5" name="Footer Placeholder 4">
            <a:extLst>
              <a:ext uri="{FF2B5EF4-FFF2-40B4-BE49-F238E27FC236}">
                <a16:creationId xmlns:a16="http://schemas.microsoft.com/office/drawing/2014/main" id="{622C5242-BDBB-369F-31C4-A7B2A8E1B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EE35D9-F4A2-3BC6-2C10-CDEDD33EFB39}"/>
              </a:ext>
            </a:extLst>
          </p:cNvPr>
          <p:cNvSpPr>
            <a:spLocks noGrp="1"/>
          </p:cNvSpPr>
          <p:nvPr>
            <p:ph type="sldNum" sz="quarter" idx="12"/>
          </p:nvPr>
        </p:nvSpPr>
        <p:spPr/>
        <p:txBody>
          <a:bodyPr/>
          <a:lstStyle/>
          <a:p>
            <a:fld id="{807D25E3-A025-4F3E-9628-58B360D32BBB}" type="slidenum">
              <a:rPr lang="en-GB" smtClean="0"/>
              <a:t>‹#›</a:t>
            </a:fld>
            <a:endParaRPr lang="en-GB"/>
          </a:p>
        </p:txBody>
      </p:sp>
    </p:spTree>
    <p:extLst>
      <p:ext uri="{BB962C8B-B14F-4D97-AF65-F5344CB8AC3E}">
        <p14:creationId xmlns:p14="http://schemas.microsoft.com/office/powerpoint/2010/main" val="323285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B650-94A4-3B07-D5D7-B2A5334079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221ABE-D7C4-E84D-FB48-9B41752A0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CBC3CD-645C-EF24-D9FF-B4C9D13F7B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0FCC1D-F944-4C16-BC0D-49957572D789}"/>
              </a:ext>
            </a:extLst>
          </p:cNvPr>
          <p:cNvSpPr>
            <a:spLocks noGrp="1"/>
          </p:cNvSpPr>
          <p:nvPr>
            <p:ph type="dt" sz="half" idx="10"/>
          </p:nvPr>
        </p:nvSpPr>
        <p:spPr/>
        <p:txBody>
          <a:bodyPr/>
          <a:lstStyle/>
          <a:p>
            <a:fld id="{F91D3F51-526F-4D94-AB21-EC738D3C9125}" type="datetimeFigureOut">
              <a:rPr lang="en-GB" smtClean="0"/>
              <a:t>08/04/2024</a:t>
            </a:fld>
            <a:endParaRPr lang="en-GB"/>
          </a:p>
        </p:txBody>
      </p:sp>
      <p:sp>
        <p:nvSpPr>
          <p:cNvPr id="6" name="Footer Placeholder 5">
            <a:extLst>
              <a:ext uri="{FF2B5EF4-FFF2-40B4-BE49-F238E27FC236}">
                <a16:creationId xmlns:a16="http://schemas.microsoft.com/office/drawing/2014/main" id="{1214BE14-2D91-C29A-70C7-D14378DE43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CAC987-5EA0-32EF-1CC5-57F4C7B71DC6}"/>
              </a:ext>
            </a:extLst>
          </p:cNvPr>
          <p:cNvSpPr>
            <a:spLocks noGrp="1"/>
          </p:cNvSpPr>
          <p:nvPr>
            <p:ph type="sldNum" sz="quarter" idx="12"/>
          </p:nvPr>
        </p:nvSpPr>
        <p:spPr/>
        <p:txBody>
          <a:bodyPr/>
          <a:lstStyle/>
          <a:p>
            <a:fld id="{807D25E3-A025-4F3E-9628-58B360D32BBB}" type="slidenum">
              <a:rPr lang="en-GB" smtClean="0"/>
              <a:t>‹#›</a:t>
            </a:fld>
            <a:endParaRPr lang="en-GB"/>
          </a:p>
        </p:txBody>
      </p:sp>
    </p:spTree>
    <p:extLst>
      <p:ext uri="{BB962C8B-B14F-4D97-AF65-F5344CB8AC3E}">
        <p14:creationId xmlns:p14="http://schemas.microsoft.com/office/powerpoint/2010/main" val="78273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0189-C459-CD14-DFAA-2EA02CA749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B5E712-4208-570C-4B5D-736A3FC436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D1465-5B44-1C27-1DC7-F6FC2229FE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80E594-1F08-DCA1-E055-0903209B31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37BD4-5501-1ACA-A70E-8B6922D9E7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7FBF71-CDAE-64B0-503F-EDDC377247BF}"/>
              </a:ext>
            </a:extLst>
          </p:cNvPr>
          <p:cNvSpPr>
            <a:spLocks noGrp="1"/>
          </p:cNvSpPr>
          <p:nvPr>
            <p:ph type="dt" sz="half" idx="10"/>
          </p:nvPr>
        </p:nvSpPr>
        <p:spPr/>
        <p:txBody>
          <a:bodyPr/>
          <a:lstStyle/>
          <a:p>
            <a:fld id="{F91D3F51-526F-4D94-AB21-EC738D3C9125}" type="datetimeFigureOut">
              <a:rPr lang="en-GB" smtClean="0"/>
              <a:t>08/04/2024</a:t>
            </a:fld>
            <a:endParaRPr lang="en-GB"/>
          </a:p>
        </p:txBody>
      </p:sp>
      <p:sp>
        <p:nvSpPr>
          <p:cNvPr id="8" name="Footer Placeholder 7">
            <a:extLst>
              <a:ext uri="{FF2B5EF4-FFF2-40B4-BE49-F238E27FC236}">
                <a16:creationId xmlns:a16="http://schemas.microsoft.com/office/drawing/2014/main" id="{6D733145-6686-5FB6-2076-BEFB59F09E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338E01-F8D0-6F90-A7E3-2F4B167CDD77}"/>
              </a:ext>
            </a:extLst>
          </p:cNvPr>
          <p:cNvSpPr>
            <a:spLocks noGrp="1"/>
          </p:cNvSpPr>
          <p:nvPr>
            <p:ph type="sldNum" sz="quarter" idx="12"/>
          </p:nvPr>
        </p:nvSpPr>
        <p:spPr/>
        <p:txBody>
          <a:bodyPr/>
          <a:lstStyle/>
          <a:p>
            <a:fld id="{807D25E3-A025-4F3E-9628-58B360D32BBB}" type="slidenum">
              <a:rPr lang="en-GB" smtClean="0"/>
              <a:t>‹#›</a:t>
            </a:fld>
            <a:endParaRPr lang="en-GB"/>
          </a:p>
        </p:txBody>
      </p:sp>
    </p:spTree>
    <p:extLst>
      <p:ext uri="{BB962C8B-B14F-4D97-AF65-F5344CB8AC3E}">
        <p14:creationId xmlns:p14="http://schemas.microsoft.com/office/powerpoint/2010/main" val="25363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4C53-0639-65D6-FB8B-E7C07669F6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11A532-6777-09EB-554D-9CE86B006E56}"/>
              </a:ext>
            </a:extLst>
          </p:cNvPr>
          <p:cNvSpPr>
            <a:spLocks noGrp="1"/>
          </p:cNvSpPr>
          <p:nvPr>
            <p:ph type="dt" sz="half" idx="10"/>
          </p:nvPr>
        </p:nvSpPr>
        <p:spPr/>
        <p:txBody>
          <a:bodyPr/>
          <a:lstStyle/>
          <a:p>
            <a:fld id="{F91D3F51-526F-4D94-AB21-EC738D3C9125}" type="datetimeFigureOut">
              <a:rPr lang="en-GB" smtClean="0"/>
              <a:t>08/04/2024</a:t>
            </a:fld>
            <a:endParaRPr lang="en-GB"/>
          </a:p>
        </p:txBody>
      </p:sp>
      <p:sp>
        <p:nvSpPr>
          <p:cNvPr id="4" name="Footer Placeholder 3">
            <a:extLst>
              <a:ext uri="{FF2B5EF4-FFF2-40B4-BE49-F238E27FC236}">
                <a16:creationId xmlns:a16="http://schemas.microsoft.com/office/drawing/2014/main" id="{DE54DFCC-4623-FEC8-389E-9B73877AB9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AC3888-339B-BA0D-5019-83F2F5D57501}"/>
              </a:ext>
            </a:extLst>
          </p:cNvPr>
          <p:cNvSpPr>
            <a:spLocks noGrp="1"/>
          </p:cNvSpPr>
          <p:nvPr>
            <p:ph type="sldNum" sz="quarter" idx="12"/>
          </p:nvPr>
        </p:nvSpPr>
        <p:spPr/>
        <p:txBody>
          <a:bodyPr/>
          <a:lstStyle/>
          <a:p>
            <a:fld id="{807D25E3-A025-4F3E-9628-58B360D32BBB}" type="slidenum">
              <a:rPr lang="en-GB" smtClean="0"/>
              <a:t>‹#›</a:t>
            </a:fld>
            <a:endParaRPr lang="en-GB"/>
          </a:p>
        </p:txBody>
      </p:sp>
    </p:spTree>
    <p:extLst>
      <p:ext uri="{BB962C8B-B14F-4D97-AF65-F5344CB8AC3E}">
        <p14:creationId xmlns:p14="http://schemas.microsoft.com/office/powerpoint/2010/main" val="392879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AB964-62F5-7F1D-3145-E57805324049}"/>
              </a:ext>
            </a:extLst>
          </p:cNvPr>
          <p:cNvSpPr>
            <a:spLocks noGrp="1"/>
          </p:cNvSpPr>
          <p:nvPr>
            <p:ph type="dt" sz="half" idx="10"/>
          </p:nvPr>
        </p:nvSpPr>
        <p:spPr/>
        <p:txBody>
          <a:bodyPr/>
          <a:lstStyle/>
          <a:p>
            <a:fld id="{F91D3F51-526F-4D94-AB21-EC738D3C9125}" type="datetimeFigureOut">
              <a:rPr lang="en-GB" smtClean="0"/>
              <a:t>08/04/2024</a:t>
            </a:fld>
            <a:endParaRPr lang="en-GB"/>
          </a:p>
        </p:txBody>
      </p:sp>
      <p:sp>
        <p:nvSpPr>
          <p:cNvPr id="3" name="Footer Placeholder 2">
            <a:extLst>
              <a:ext uri="{FF2B5EF4-FFF2-40B4-BE49-F238E27FC236}">
                <a16:creationId xmlns:a16="http://schemas.microsoft.com/office/drawing/2014/main" id="{5289AC60-48FC-4645-5E57-7BF66ECE28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80499D-C895-A44F-0B4F-3A9188C5DD3A}"/>
              </a:ext>
            </a:extLst>
          </p:cNvPr>
          <p:cNvSpPr>
            <a:spLocks noGrp="1"/>
          </p:cNvSpPr>
          <p:nvPr>
            <p:ph type="sldNum" sz="quarter" idx="12"/>
          </p:nvPr>
        </p:nvSpPr>
        <p:spPr/>
        <p:txBody>
          <a:bodyPr/>
          <a:lstStyle/>
          <a:p>
            <a:fld id="{807D25E3-A025-4F3E-9628-58B360D32BBB}" type="slidenum">
              <a:rPr lang="en-GB" smtClean="0"/>
              <a:t>‹#›</a:t>
            </a:fld>
            <a:endParaRPr lang="en-GB"/>
          </a:p>
        </p:txBody>
      </p:sp>
    </p:spTree>
    <p:extLst>
      <p:ext uri="{BB962C8B-B14F-4D97-AF65-F5344CB8AC3E}">
        <p14:creationId xmlns:p14="http://schemas.microsoft.com/office/powerpoint/2010/main" val="377472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4058-7754-3664-8531-8E5CA8D087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912C94-CD67-B6E3-9242-A2E654D3BD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E681F7-F4D7-7720-C4C7-614CF4E56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F4F8F1-B475-E42A-B271-A6C4DB20EB09}"/>
              </a:ext>
            </a:extLst>
          </p:cNvPr>
          <p:cNvSpPr>
            <a:spLocks noGrp="1"/>
          </p:cNvSpPr>
          <p:nvPr>
            <p:ph type="dt" sz="half" idx="10"/>
          </p:nvPr>
        </p:nvSpPr>
        <p:spPr/>
        <p:txBody>
          <a:bodyPr/>
          <a:lstStyle/>
          <a:p>
            <a:fld id="{F91D3F51-526F-4D94-AB21-EC738D3C9125}" type="datetimeFigureOut">
              <a:rPr lang="en-GB" smtClean="0"/>
              <a:t>08/04/2024</a:t>
            </a:fld>
            <a:endParaRPr lang="en-GB"/>
          </a:p>
        </p:txBody>
      </p:sp>
      <p:sp>
        <p:nvSpPr>
          <p:cNvPr id="6" name="Footer Placeholder 5">
            <a:extLst>
              <a:ext uri="{FF2B5EF4-FFF2-40B4-BE49-F238E27FC236}">
                <a16:creationId xmlns:a16="http://schemas.microsoft.com/office/drawing/2014/main" id="{3B36AAC3-091A-9F7B-79FE-4887ECD00E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668817-883A-DC39-7166-ACCB73D7A8DC}"/>
              </a:ext>
            </a:extLst>
          </p:cNvPr>
          <p:cNvSpPr>
            <a:spLocks noGrp="1"/>
          </p:cNvSpPr>
          <p:nvPr>
            <p:ph type="sldNum" sz="quarter" idx="12"/>
          </p:nvPr>
        </p:nvSpPr>
        <p:spPr/>
        <p:txBody>
          <a:bodyPr/>
          <a:lstStyle/>
          <a:p>
            <a:fld id="{807D25E3-A025-4F3E-9628-58B360D32BBB}" type="slidenum">
              <a:rPr lang="en-GB" smtClean="0"/>
              <a:t>‹#›</a:t>
            </a:fld>
            <a:endParaRPr lang="en-GB"/>
          </a:p>
        </p:txBody>
      </p:sp>
    </p:spTree>
    <p:extLst>
      <p:ext uri="{BB962C8B-B14F-4D97-AF65-F5344CB8AC3E}">
        <p14:creationId xmlns:p14="http://schemas.microsoft.com/office/powerpoint/2010/main" val="241172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837E-4378-2639-C1B0-532A17D0C2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BDDBD6-5E31-56B3-E831-EE2BD7F236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4C35FB-7990-345D-02DC-6820BF58A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20C21-959C-D4D5-7762-49DB10DABCF0}"/>
              </a:ext>
            </a:extLst>
          </p:cNvPr>
          <p:cNvSpPr>
            <a:spLocks noGrp="1"/>
          </p:cNvSpPr>
          <p:nvPr>
            <p:ph type="dt" sz="half" idx="10"/>
          </p:nvPr>
        </p:nvSpPr>
        <p:spPr/>
        <p:txBody>
          <a:bodyPr/>
          <a:lstStyle/>
          <a:p>
            <a:fld id="{F91D3F51-526F-4D94-AB21-EC738D3C9125}" type="datetimeFigureOut">
              <a:rPr lang="en-GB" smtClean="0"/>
              <a:t>08/04/2024</a:t>
            </a:fld>
            <a:endParaRPr lang="en-GB"/>
          </a:p>
        </p:txBody>
      </p:sp>
      <p:sp>
        <p:nvSpPr>
          <p:cNvPr id="6" name="Footer Placeholder 5">
            <a:extLst>
              <a:ext uri="{FF2B5EF4-FFF2-40B4-BE49-F238E27FC236}">
                <a16:creationId xmlns:a16="http://schemas.microsoft.com/office/drawing/2014/main" id="{569A3AEC-8834-EB34-A3DB-FD52249466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3FFEBC-8FC0-2835-AFD1-775EABF69EBA}"/>
              </a:ext>
            </a:extLst>
          </p:cNvPr>
          <p:cNvSpPr>
            <a:spLocks noGrp="1"/>
          </p:cNvSpPr>
          <p:nvPr>
            <p:ph type="sldNum" sz="quarter" idx="12"/>
          </p:nvPr>
        </p:nvSpPr>
        <p:spPr/>
        <p:txBody>
          <a:bodyPr/>
          <a:lstStyle/>
          <a:p>
            <a:fld id="{807D25E3-A025-4F3E-9628-58B360D32BBB}" type="slidenum">
              <a:rPr lang="en-GB" smtClean="0"/>
              <a:t>‹#›</a:t>
            </a:fld>
            <a:endParaRPr lang="en-GB"/>
          </a:p>
        </p:txBody>
      </p:sp>
    </p:spTree>
    <p:extLst>
      <p:ext uri="{BB962C8B-B14F-4D97-AF65-F5344CB8AC3E}">
        <p14:creationId xmlns:p14="http://schemas.microsoft.com/office/powerpoint/2010/main" val="349836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5EDBF-6E2A-8F31-3598-59240C5BF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01D717-E3FF-FB66-FF61-F4391E33C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099044-CFD5-087F-16AA-BBCB2324E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1D3F51-526F-4D94-AB21-EC738D3C9125}" type="datetimeFigureOut">
              <a:rPr lang="en-GB" smtClean="0"/>
              <a:t>08/04/2024</a:t>
            </a:fld>
            <a:endParaRPr lang="en-GB"/>
          </a:p>
        </p:txBody>
      </p:sp>
      <p:sp>
        <p:nvSpPr>
          <p:cNvPr id="5" name="Footer Placeholder 4">
            <a:extLst>
              <a:ext uri="{FF2B5EF4-FFF2-40B4-BE49-F238E27FC236}">
                <a16:creationId xmlns:a16="http://schemas.microsoft.com/office/drawing/2014/main" id="{8C36C2E7-94B2-0EDC-7492-665236C50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8A5D7E6-D78B-9747-81BC-59A80D450E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7D25E3-A025-4F3E-9628-58B360D32BBB}" type="slidenum">
              <a:rPr lang="en-GB" smtClean="0"/>
              <a:t>‹#›</a:t>
            </a:fld>
            <a:endParaRPr lang="en-GB"/>
          </a:p>
        </p:txBody>
      </p:sp>
    </p:spTree>
    <p:extLst>
      <p:ext uri="{BB962C8B-B14F-4D97-AF65-F5344CB8AC3E}">
        <p14:creationId xmlns:p14="http://schemas.microsoft.com/office/powerpoint/2010/main" val="3098529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office.com/Pages/ResponsePage.aspx?id=R3T3DoMQ7E24nyfHZQdoQDNP5hkXMg5Ou7jwyQtENgRUOE5PSVJMM0hKQTdRT041TjhRT0xCWlRJNi4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spaces.hightail.com/space/JJ2jieeFDP/files/fi-6c858b58-3d8b-4d9b-8a25-c788727a3b5c/fv-392e0232-0678-4837-abf1-e1bf81638b04/MG%20-%20Consultation%20on%20Good%20Food%20Nation%20Plan%20for%20young%20people%20CLEAN%20SUBS%20MP4%20-%20060224.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descr="A group of people with different occupations&#10;&#10;Description automatically generated">
            <a:extLst>
              <a:ext uri="{FF2B5EF4-FFF2-40B4-BE49-F238E27FC236}">
                <a16:creationId xmlns:a16="http://schemas.microsoft.com/office/drawing/2014/main" id="{312CAB63-381B-7630-ECED-2C6D0541E044}"/>
              </a:ext>
            </a:extLst>
          </p:cNvPr>
          <p:cNvPicPr>
            <a:picLocks noChangeAspect="1"/>
          </p:cNvPicPr>
          <p:nvPr/>
        </p:nvPicPr>
        <p:blipFill>
          <a:blip r:embed="rId2"/>
          <a:stretch>
            <a:fillRect/>
          </a:stretch>
        </p:blipFill>
        <p:spPr>
          <a:xfrm>
            <a:off x="-904674" y="19457"/>
            <a:ext cx="7908587" cy="7009179"/>
          </a:xfrm>
          <a:prstGeom prst="rect">
            <a:avLst/>
          </a:prstGeom>
        </p:spPr>
      </p:pic>
      <p:pic>
        <p:nvPicPr>
          <p:cNvPr id="4" name="Picture 3">
            <a:extLst>
              <a:ext uri="{FF2B5EF4-FFF2-40B4-BE49-F238E27FC236}">
                <a16:creationId xmlns:a16="http://schemas.microsoft.com/office/drawing/2014/main" id="{71E06AB3-3AED-9CC2-7B67-D1E303A180CC}"/>
              </a:ext>
            </a:extLst>
          </p:cNvPr>
          <p:cNvPicPr>
            <a:picLocks noChangeAspect="1"/>
          </p:cNvPicPr>
          <p:nvPr/>
        </p:nvPicPr>
        <p:blipFill rotWithShape="1">
          <a:blip r:embed="rId3"/>
          <a:srcRect l="17355" t="22899" r="17338" b="52663"/>
          <a:stretch/>
        </p:blipFill>
        <p:spPr>
          <a:xfrm>
            <a:off x="6096000" y="3297678"/>
            <a:ext cx="5904502" cy="3122577"/>
          </a:xfrm>
          <a:prstGeom prst="rect">
            <a:avLst/>
          </a:prstGeom>
        </p:spPr>
      </p:pic>
    </p:spTree>
    <p:extLst>
      <p:ext uri="{BB962C8B-B14F-4D97-AF65-F5344CB8AC3E}">
        <p14:creationId xmlns:p14="http://schemas.microsoft.com/office/powerpoint/2010/main" val="35715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6EA25-089A-AE7F-3C47-FE1A2F235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A279C-AD83-8120-3E04-9E70B51EDDA1}"/>
              </a:ext>
            </a:extLst>
          </p:cNvPr>
          <p:cNvSpPr>
            <a:spLocks noGrp="1"/>
          </p:cNvSpPr>
          <p:nvPr>
            <p:ph type="title"/>
          </p:nvPr>
        </p:nvSpPr>
        <p:spPr/>
        <p:txBody>
          <a:bodyPr>
            <a:normAutofit/>
          </a:bodyPr>
          <a:lstStyle/>
          <a:p>
            <a:r>
              <a:rPr lang="en-GB" sz="600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371EE831-7505-63CE-97D1-44068FEC5911}"/>
              </a:ext>
            </a:extLst>
          </p:cNvPr>
          <p:cNvSpPr>
            <a:spLocks noGrp="1"/>
          </p:cNvSpPr>
          <p:nvPr>
            <p:ph idx="1"/>
          </p:nvPr>
        </p:nvSpPr>
        <p:spPr>
          <a:xfrm>
            <a:off x="838200" y="1825625"/>
            <a:ext cx="3840804" cy="4351338"/>
          </a:xfrm>
        </p:spPr>
        <p:txBody>
          <a:bodyPr>
            <a:normAutofit/>
          </a:bodyPr>
          <a:lstStyle/>
          <a:p>
            <a:pPr marL="0" indent="0">
              <a:lnSpc>
                <a:spcPct val="100000"/>
              </a:lnSpc>
              <a:buNone/>
            </a:pPr>
            <a:r>
              <a:rPr lang="en-GB" sz="3500">
                <a:solidFill>
                  <a:schemeClr val="accent1"/>
                </a:solidFill>
                <a:latin typeface="Alegreya Sans Black" panose="00000A00000000000000" pitchFamily="2" charset="0"/>
              </a:rPr>
              <a:t>I</a:t>
            </a:r>
            <a:r>
              <a:rPr lang="en-GB" sz="3500"/>
              <a:t>nclusive</a:t>
            </a:r>
          </a:p>
          <a:p>
            <a:pPr marL="0" indent="0">
              <a:lnSpc>
                <a:spcPct val="100000"/>
              </a:lnSpc>
              <a:buNone/>
            </a:pPr>
            <a:r>
              <a:rPr lang="en-GB" sz="3500">
                <a:solidFill>
                  <a:schemeClr val="accent4">
                    <a:lumMod val="75000"/>
                  </a:schemeClr>
                </a:solidFill>
                <a:latin typeface="Alegreya Sans Black" panose="00000A00000000000000" pitchFamily="2" charset="0"/>
              </a:rPr>
              <a:t>S</a:t>
            </a:r>
            <a:r>
              <a:rPr lang="en-GB" sz="3500"/>
              <a:t>ustainable</a:t>
            </a:r>
          </a:p>
          <a:p>
            <a:pPr marL="0" indent="0">
              <a:lnSpc>
                <a:spcPct val="100000"/>
              </a:lnSpc>
              <a:buNone/>
            </a:pPr>
            <a:r>
              <a:rPr lang="en-GB" sz="3500">
                <a:solidFill>
                  <a:schemeClr val="accent6"/>
                </a:solidFill>
                <a:latin typeface="Alegreya Sans Black" panose="00000A00000000000000" pitchFamily="2" charset="0"/>
              </a:rPr>
              <a:t>H</a:t>
            </a:r>
            <a:r>
              <a:rPr lang="en-GB" sz="3500"/>
              <a:t>ealthy</a:t>
            </a:r>
          </a:p>
          <a:p>
            <a:pPr marL="0" indent="0">
              <a:lnSpc>
                <a:spcPct val="100000"/>
              </a:lnSpc>
              <a:buNone/>
            </a:pPr>
            <a:r>
              <a:rPr lang="en-GB" sz="3500">
                <a:solidFill>
                  <a:schemeClr val="accent2"/>
                </a:solidFill>
                <a:latin typeface="Alegreya Sans Black" panose="00000A00000000000000" pitchFamily="2" charset="0"/>
              </a:rPr>
              <a:t>W</a:t>
            </a:r>
            <a:r>
              <a:rPr lang="en-GB" sz="3500"/>
              <a:t>ealth-building</a:t>
            </a:r>
          </a:p>
          <a:p>
            <a:pPr marL="0" indent="0">
              <a:lnSpc>
                <a:spcPct val="100000"/>
              </a:lnSpc>
              <a:buNone/>
            </a:pPr>
            <a:r>
              <a:rPr lang="en-GB" sz="3500">
                <a:solidFill>
                  <a:schemeClr val="accent5"/>
                </a:solidFill>
                <a:latin typeface="Alegreya Sans Black" panose="00000A00000000000000" pitchFamily="2" charset="0"/>
              </a:rPr>
              <a:t>E</a:t>
            </a:r>
            <a:r>
              <a:rPr lang="en-GB" sz="3500"/>
              <a:t>njoyable</a:t>
            </a:r>
          </a:p>
          <a:p>
            <a:pPr marL="0" indent="0">
              <a:lnSpc>
                <a:spcPct val="100000"/>
              </a:lnSpc>
              <a:buNone/>
            </a:pPr>
            <a:r>
              <a:rPr lang="en-GB" sz="3500">
                <a:solidFill>
                  <a:schemeClr val="accent3"/>
                </a:solidFill>
                <a:latin typeface="Alegreya Sans Black" panose="00000A00000000000000" pitchFamily="2" charset="0"/>
              </a:rPr>
              <a:t>G</a:t>
            </a:r>
            <a:r>
              <a:rPr lang="en-GB" sz="3500"/>
              <a:t>lobal</a:t>
            </a:r>
          </a:p>
        </p:txBody>
      </p:sp>
    </p:spTree>
    <p:extLst>
      <p:ext uri="{BB962C8B-B14F-4D97-AF65-F5344CB8AC3E}">
        <p14:creationId xmlns:p14="http://schemas.microsoft.com/office/powerpoint/2010/main" val="107035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B48C6-8AF0-8B75-7566-CCF7F64F9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223BA-D1D2-5125-75B1-787FA5469E18}"/>
              </a:ext>
            </a:extLst>
          </p:cNvPr>
          <p:cNvSpPr>
            <a:spLocks noGrp="1"/>
          </p:cNvSpPr>
          <p:nvPr>
            <p:ph type="title"/>
          </p:nvPr>
        </p:nvSpPr>
        <p:spPr/>
        <p:txBody>
          <a:bodyPr>
            <a:normAutofit/>
          </a:bodyPr>
          <a:lstStyle/>
          <a:p>
            <a:r>
              <a:rPr lang="en-GB" sz="600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7617F080-36FF-4C49-2C87-8E2437E4BDE9}"/>
              </a:ext>
            </a:extLst>
          </p:cNvPr>
          <p:cNvSpPr>
            <a:spLocks noGrp="1"/>
          </p:cNvSpPr>
          <p:nvPr>
            <p:ph idx="1"/>
          </p:nvPr>
        </p:nvSpPr>
        <p:spPr>
          <a:xfrm>
            <a:off x="838200" y="1825625"/>
            <a:ext cx="3840804" cy="4351338"/>
          </a:xfrm>
        </p:spPr>
        <p:txBody>
          <a:bodyPr>
            <a:normAutofit/>
          </a:bodyPr>
          <a:lstStyle/>
          <a:p>
            <a:pPr marL="0" indent="0">
              <a:lnSpc>
                <a:spcPct val="100000"/>
              </a:lnSpc>
              <a:buNone/>
            </a:pPr>
            <a:r>
              <a:rPr lang="en-GB" sz="3500">
                <a:solidFill>
                  <a:schemeClr val="accent1"/>
                </a:solidFill>
                <a:latin typeface="Alegreya Sans Black" panose="00000A00000000000000" pitchFamily="2" charset="0"/>
              </a:rPr>
              <a:t>I</a:t>
            </a:r>
            <a:r>
              <a:rPr lang="en-GB" sz="3500"/>
              <a:t>nclusive</a:t>
            </a:r>
          </a:p>
          <a:p>
            <a:pPr marL="0" indent="0">
              <a:lnSpc>
                <a:spcPct val="100000"/>
              </a:lnSpc>
              <a:buNone/>
            </a:pPr>
            <a:r>
              <a:rPr lang="en-GB" sz="3500">
                <a:solidFill>
                  <a:schemeClr val="accent4">
                    <a:lumMod val="75000"/>
                  </a:schemeClr>
                </a:solidFill>
                <a:latin typeface="Alegreya Sans Black" panose="00000A00000000000000" pitchFamily="2" charset="0"/>
              </a:rPr>
              <a:t>S</a:t>
            </a:r>
            <a:r>
              <a:rPr lang="en-GB" sz="3500"/>
              <a:t>ustainable</a:t>
            </a:r>
          </a:p>
          <a:p>
            <a:pPr marL="0" indent="0">
              <a:lnSpc>
                <a:spcPct val="100000"/>
              </a:lnSpc>
              <a:buNone/>
            </a:pPr>
            <a:r>
              <a:rPr lang="en-GB" sz="3500">
                <a:solidFill>
                  <a:schemeClr val="accent6"/>
                </a:solidFill>
                <a:latin typeface="Alegreya Sans Black" panose="00000A00000000000000" pitchFamily="2" charset="0"/>
              </a:rPr>
              <a:t>H</a:t>
            </a:r>
            <a:r>
              <a:rPr lang="en-GB" sz="3500"/>
              <a:t>ealthy</a:t>
            </a:r>
          </a:p>
          <a:p>
            <a:pPr marL="0" indent="0">
              <a:lnSpc>
                <a:spcPct val="100000"/>
              </a:lnSpc>
              <a:buNone/>
            </a:pPr>
            <a:r>
              <a:rPr lang="en-GB" sz="3500">
                <a:solidFill>
                  <a:schemeClr val="accent2"/>
                </a:solidFill>
                <a:latin typeface="Alegreya Sans Black" panose="00000A00000000000000" pitchFamily="2" charset="0"/>
              </a:rPr>
              <a:t>W</a:t>
            </a:r>
            <a:r>
              <a:rPr lang="en-GB" sz="3500"/>
              <a:t>ealth-building</a:t>
            </a:r>
          </a:p>
          <a:p>
            <a:pPr marL="0" indent="0">
              <a:lnSpc>
                <a:spcPct val="100000"/>
              </a:lnSpc>
              <a:buNone/>
            </a:pPr>
            <a:r>
              <a:rPr lang="en-GB" sz="3500">
                <a:solidFill>
                  <a:schemeClr val="accent5"/>
                </a:solidFill>
                <a:latin typeface="Alegreya Sans Black" panose="00000A00000000000000" pitchFamily="2" charset="0"/>
              </a:rPr>
              <a:t>E</a:t>
            </a:r>
            <a:r>
              <a:rPr lang="en-GB" sz="3500"/>
              <a:t>njoyable</a:t>
            </a:r>
          </a:p>
          <a:p>
            <a:pPr marL="0" indent="0">
              <a:lnSpc>
                <a:spcPct val="100000"/>
              </a:lnSpc>
              <a:buNone/>
            </a:pPr>
            <a:r>
              <a:rPr lang="en-GB" sz="3500">
                <a:solidFill>
                  <a:schemeClr val="accent3"/>
                </a:solidFill>
                <a:latin typeface="Alegreya Sans Black" panose="00000A00000000000000" pitchFamily="2" charset="0"/>
              </a:rPr>
              <a:t>G</a:t>
            </a:r>
            <a:r>
              <a:rPr lang="en-GB" sz="3500"/>
              <a:t>lobal</a:t>
            </a:r>
          </a:p>
        </p:txBody>
      </p:sp>
      <p:sp>
        <p:nvSpPr>
          <p:cNvPr id="4" name="Content Placeholder 2">
            <a:extLst>
              <a:ext uri="{FF2B5EF4-FFF2-40B4-BE49-F238E27FC236}">
                <a16:creationId xmlns:a16="http://schemas.microsoft.com/office/drawing/2014/main" id="{F1B0A1AF-04AD-CD2B-373B-653B3DA24C78}"/>
              </a:ext>
            </a:extLst>
          </p:cNvPr>
          <p:cNvSpPr txBox="1">
            <a:spLocks/>
          </p:cNvSpPr>
          <p:nvPr/>
        </p:nvSpPr>
        <p:spPr>
          <a:xfrm>
            <a:off x="4910847" y="4501981"/>
            <a:ext cx="6079206"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000"/>
              <a:t> </a:t>
            </a:r>
            <a:r>
              <a:rPr lang="en-GB" sz="8000">
                <a:solidFill>
                  <a:schemeClr val="accent1"/>
                </a:solidFill>
                <a:latin typeface="Alegreya Sans Black" panose="00000A00000000000000" pitchFamily="2" charset="0"/>
              </a:rPr>
              <a:t>I </a:t>
            </a:r>
            <a:r>
              <a:rPr lang="en-GB" sz="8000">
                <a:solidFill>
                  <a:schemeClr val="accent4">
                    <a:lumMod val="75000"/>
                  </a:schemeClr>
                </a:solidFill>
                <a:latin typeface="Alegreya Sans Black" panose="00000A00000000000000" pitchFamily="2" charset="0"/>
              </a:rPr>
              <a:t>S </a:t>
            </a:r>
            <a:r>
              <a:rPr lang="en-GB" sz="8000">
                <a:solidFill>
                  <a:schemeClr val="accent6"/>
                </a:solidFill>
                <a:latin typeface="Alegreya Sans Black" panose="00000A00000000000000" pitchFamily="2" charset="0"/>
              </a:rPr>
              <a:t>H </a:t>
            </a:r>
            <a:r>
              <a:rPr lang="en-GB" sz="8000">
                <a:solidFill>
                  <a:schemeClr val="accent2"/>
                </a:solidFill>
                <a:latin typeface="Alegreya Sans Black" panose="00000A00000000000000" pitchFamily="2" charset="0"/>
              </a:rPr>
              <a:t>W </a:t>
            </a:r>
            <a:r>
              <a:rPr lang="en-GB" sz="8000">
                <a:solidFill>
                  <a:schemeClr val="accent5"/>
                </a:solidFill>
                <a:latin typeface="Alegreya Sans Black" panose="00000A00000000000000" pitchFamily="2" charset="0"/>
              </a:rPr>
              <a:t>E </a:t>
            </a:r>
            <a:r>
              <a:rPr lang="en-GB" sz="8000">
                <a:solidFill>
                  <a:schemeClr val="accent3"/>
                </a:solidFill>
                <a:latin typeface="Alegreya Sans Black" panose="00000A00000000000000" pitchFamily="2" charset="0"/>
              </a:rPr>
              <a:t>G</a:t>
            </a:r>
            <a:endParaRPr lang="en-GB" sz="8000"/>
          </a:p>
        </p:txBody>
      </p:sp>
    </p:spTree>
    <p:extLst>
      <p:ext uri="{BB962C8B-B14F-4D97-AF65-F5344CB8AC3E}">
        <p14:creationId xmlns:p14="http://schemas.microsoft.com/office/powerpoint/2010/main" val="3751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E76F8-072A-7A36-5156-F773DCC73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C2609-F481-7E59-9731-EBFEB408ACFB}"/>
              </a:ext>
            </a:extLst>
          </p:cNvPr>
          <p:cNvSpPr>
            <a:spLocks noGrp="1"/>
          </p:cNvSpPr>
          <p:nvPr>
            <p:ph type="title"/>
          </p:nvPr>
        </p:nvSpPr>
        <p:spPr/>
        <p:txBody>
          <a:bodyPr>
            <a:normAutofit/>
          </a:bodyPr>
          <a:lstStyle/>
          <a:p>
            <a:r>
              <a:rPr lang="en-GB" sz="600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F38B275D-B893-F677-C7E8-CD7AFF34A07C}"/>
              </a:ext>
            </a:extLst>
          </p:cNvPr>
          <p:cNvSpPr>
            <a:spLocks noGrp="1"/>
          </p:cNvSpPr>
          <p:nvPr>
            <p:ph idx="1"/>
          </p:nvPr>
        </p:nvSpPr>
        <p:spPr>
          <a:xfrm>
            <a:off x="838199" y="1825625"/>
            <a:ext cx="10329153" cy="4351338"/>
          </a:xfrm>
        </p:spPr>
        <p:txBody>
          <a:bodyPr>
            <a:normAutofit/>
          </a:bodyPr>
          <a:lstStyle/>
          <a:p>
            <a:pPr marL="0" indent="0">
              <a:lnSpc>
                <a:spcPct val="100000"/>
              </a:lnSpc>
              <a:buNone/>
            </a:pPr>
            <a:r>
              <a:rPr lang="en-GB" sz="5000" b="1">
                <a:solidFill>
                  <a:schemeClr val="accent1"/>
                </a:solidFill>
                <a:latin typeface="Alegreya Sans Black" panose="00000A00000000000000" pitchFamily="2" charset="0"/>
              </a:rPr>
              <a:t>I</a:t>
            </a:r>
            <a:r>
              <a:rPr lang="en-GB" sz="5000">
                <a:solidFill>
                  <a:schemeClr val="accent1"/>
                </a:solidFill>
              </a:rPr>
              <a:t>nclusive</a:t>
            </a:r>
          </a:p>
          <a:p>
            <a:pPr marL="0" indent="0">
              <a:lnSpc>
                <a:spcPct val="100000"/>
              </a:lnSpc>
              <a:buNone/>
            </a:pPr>
            <a:r>
              <a:rPr lang="en-GB" sz="3500"/>
              <a:t>Everyone in Scotland eats well. They can easily get safe, healthy, affordable, environmentally friendly food that suits their age and culture.</a:t>
            </a:r>
          </a:p>
        </p:txBody>
      </p:sp>
    </p:spTree>
    <p:extLst>
      <p:ext uri="{BB962C8B-B14F-4D97-AF65-F5344CB8AC3E}">
        <p14:creationId xmlns:p14="http://schemas.microsoft.com/office/powerpoint/2010/main" val="204547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86E2C-AF93-585A-B952-9A62AD383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4A9C6-0951-FDB2-E13F-8FFAF61C5F11}"/>
              </a:ext>
            </a:extLst>
          </p:cNvPr>
          <p:cNvSpPr>
            <a:spLocks noGrp="1"/>
          </p:cNvSpPr>
          <p:nvPr>
            <p:ph type="title"/>
          </p:nvPr>
        </p:nvSpPr>
        <p:spPr/>
        <p:txBody>
          <a:bodyPr>
            <a:normAutofit/>
          </a:bodyPr>
          <a:lstStyle/>
          <a:p>
            <a:r>
              <a:rPr lang="en-GB" sz="600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8364A22D-E57E-E37A-8325-E1FD2DE9F908}"/>
              </a:ext>
            </a:extLst>
          </p:cNvPr>
          <p:cNvSpPr>
            <a:spLocks noGrp="1"/>
          </p:cNvSpPr>
          <p:nvPr>
            <p:ph idx="1"/>
          </p:nvPr>
        </p:nvSpPr>
        <p:spPr>
          <a:xfrm>
            <a:off x="838199" y="1825625"/>
            <a:ext cx="10329153" cy="4351338"/>
          </a:xfrm>
        </p:spPr>
        <p:txBody>
          <a:bodyPr>
            <a:normAutofit/>
          </a:bodyPr>
          <a:lstStyle/>
          <a:p>
            <a:pPr marL="0" indent="0">
              <a:lnSpc>
                <a:spcPct val="100000"/>
              </a:lnSpc>
              <a:buNone/>
            </a:pPr>
            <a:r>
              <a:rPr lang="en-GB" sz="5000" b="1">
                <a:solidFill>
                  <a:schemeClr val="accent4">
                    <a:lumMod val="75000"/>
                  </a:schemeClr>
                </a:solidFill>
                <a:latin typeface="Alegreya Sans Black" panose="00000A00000000000000" pitchFamily="2" charset="0"/>
              </a:rPr>
              <a:t>S</a:t>
            </a:r>
            <a:r>
              <a:rPr lang="en-GB" sz="5000">
                <a:solidFill>
                  <a:schemeClr val="accent4">
                    <a:lumMod val="75000"/>
                  </a:schemeClr>
                </a:solidFill>
              </a:rPr>
              <a:t>ustainable</a:t>
            </a:r>
          </a:p>
          <a:p>
            <a:pPr marL="0" indent="0">
              <a:lnSpc>
                <a:spcPct val="100000"/>
              </a:lnSpc>
              <a:buNone/>
            </a:pPr>
            <a:r>
              <a:rPr lang="en-GB" sz="3500"/>
              <a:t>Scotland’s food system is good for the natural environment, the climate, wildlife, and animal welfare.</a:t>
            </a:r>
          </a:p>
        </p:txBody>
      </p:sp>
    </p:spTree>
    <p:extLst>
      <p:ext uri="{BB962C8B-B14F-4D97-AF65-F5344CB8AC3E}">
        <p14:creationId xmlns:p14="http://schemas.microsoft.com/office/powerpoint/2010/main" val="4076463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C6E06-51D1-E097-39B8-F8867AB05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C9243-65AA-62B9-0FDF-A08528827E32}"/>
              </a:ext>
            </a:extLst>
          </p:cNvPr>
          <p:cNvSpPr>
            <a:spLocks noGrp="1"/>
          </p:cNvSpPr>
          <p:nvPr>
            <p:ph type="title"/>
          </p:nvPr>
        </p:nvSpPr>
        <p:spPr/>
        <p:txBody>
          <a:bodyPr>
            <a:normAutofit/>
          </a:bodyPr>
          <a:lstStyle/>
          <a:p>
            <a:r>
              <a:rPr lang="en-GB" sz="600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EAF6AA08-4CA5-3379-C798-791C9C31FF86}"/>
              </a:ext>
            </a:extLst>
          </p:cNvPr>
          <p:cNvSpPr>
            <a:spLocks noGrp="1"/>
          </p:cNvSpPr>
          <p:nvPr>
            <p:ph idx="1"/>
          </p:nvPr>
        </p:nvSpPr>
        <p:spPr>
          <a:xfrm>
            <a:off x="838199" y="1825625"/>
            <a:ext cx="10329153" cy="4351338"/>
          </a:xfrm>
        </p:spPr>
        <p:txBody>
          <a:bodyPr>
            <a:normAutofit/>
          </a:bodyPr>
          <a:lstStyle/>
          <a:p>
            <a:pPr marL="0" indent="0">
              <a:lnSpc>
                <a:spcPct val="100000"/>
              </a:lnSpc>
              <a:buNone/>
            </a:pPr>
            <a:r>
              <a:rPr lang="en-GB" sz="5000" b="1">
                <a:solidFill>
                  <a:schemeClr val="accent6"/>
                </a:solidFill>
                <a:latin typeface="Alegreya Sans Black" panose="00000A00000000000000" pitchFamily="2" charset="0"/>
              </a:rPr>
              <a:t>H</a:t>
            </a:r>
            <a:r>
              <a:rPr lang="en-GB" sz="5000">
                <a:solidFill>
                  <a:schemeClr val="accent6"/>
                </a:solidFill>
              </a:rPr>
              <a:t>ealthy</a:t>
            </a:r>
          </a:p>
          <a:p>
            <a:pPr marL="0" indent="0">
              <a:lnSpc>
                <a:spcPct val="100000"/>
              </a:lnSpc>
              <a:buNone/>
            </a:pPr>
            <a:r>
              <a:rPr lang="en-GB" sz="3500"/>
              <a:t>Scotland’s food system helps everyone to have good physical and mental health.</a:t>
            </a:r>
          </a:p>
        </p:txBody>
      </p:sp>
    </p:spTree>
    <p:extLst>
      <p:ext uri="{BB962C8B-B14F-4D97-AF65-F5344CB8AC3E}">
        <p14:creationId xmlns:p14="http://schemas.microsoft.com/office/powerpoint/2010/main" val="2901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14B4B-E23A-D1C7-C8A1-0F2C22B2D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B45B0-2CBA-247A-F7F0-A437D3B9B766}"/>
              </a:ext>
            </a:extLst>
          </p:cNvPr>
          <p:cNvSpPr>
            <a:spLocks noGrp="1"/>
          </p:cNvSpPr>
          <p:nvPr>
            <p:ph type="title"/>
          </p:nvPr>
        </p:nvSpPr>
        <p:spPr/>
        <p:txBody>
          <a:bodyPr>
            <a:normAutofit/>
          </a:bodyPr>
          <a:lstStyle/>
          <a:p>
            <a:r>
              <a:rPr lang="en-GB" sz="600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535FD245-A657-96D6-A39C-31ADC26D38CB}"/>
              </a:ext>
            </a:extLst>
          </p:cNvPr>
          <p:cNvSpPr>
            <a:spLocks noGrp="1"/>
          </p:cNvSpPr>
          <p:nvPr>
            <p:ph idx="1"/>
          </p:nvPr>
        </p:nvSpPr>
        <p:spPr>
          <a:xfrm>
            <a:off x="838199" y="1825625"/>
            <a:ext cx="10329153" cy="4351338"/>
          </a:xfrm>
        </p:spPr>
        <p:txBody>
          <a:bodyPr>
            <a:normAutofit/>
          </a:bodyPr>
          <a:lstStyle/>
          <a:p>
            <a:pPr marL="0" indent="0">
              <a:lnSpc>
                <a:spcPct val="100000"/>
              </a:lnSpc>
              <a:buNone/>
            </a:pPr>
            <a:r>
              <a:rPr lang="en-GB" sz="5000" b="1">
                <a:solidFill>
                  <a:schemeClr val="accent2"/>
                </a:solidFill>
                <a:latin typeface="Alegreya Sans Black" panose="00000A00000000000000" pitchFamily="2" charset="0"/>
              </a:rPr>
              <a:t>W</a:t>
            </a:r>
            <a:r>
              <a:rPr lang="en-GB" sz="5000">
                <a:solidFill>
                  <a:schemeClr val="accent2"/>
                </a:solidFill>
              </a:rPr>
              <a:t>ealth-building</a:t>
            </a:r>
          </a:p>
          <a:p>
            <a:pPr marL="0" indent="0">
              <a:lnSpc>
                <a:spcPct val="100000"/>
              </a:lnSpc>
              <a:buNone/>
            </a:pPr>
            <a:r>
              <a:rPr lang="en-GB" sz="3500"/>
              <a:t>Scotland is known around the world for high-quality food. Our food and drink industry is successful and forward-thinking. It is an important part of the national and local economy. It supports and creates good jobs.</a:t>
            </a:r>
          </a:p>
        </p:txBody>
      </p:sp>
    </p:spTree>
    <p:extLst>
      <p:ext uri="{BB962C8B-B14F-4D97-AF65-F5344CB8AC3E}">
        <p14:creationId xmlns:p14="http://schemas.microsoft.com/office/powerpoint/2010/main" val="358769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52294-5132-2AA1-68E5-346C95135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065ED-E4CD-C2AC-828D-3495695CBD94}"/>
              </a:ext>
            </a:extLst>
          </p:cNvPr>
          <p:cNvSpPr>
            <a:spLocks noGrp="1"/>
          </p:cNvSpPr>
          <p:nvPr>
            <p:ph type="title"/>
          </p:nvPr>
        </p:nvSpPr>
        <p:spPr/>
        <p:txBody>
          <a:bodyPr>
            <a:normAutofit/>
          </a:bodyPr>
          <a:lstStyle/>
          <a:p>
            <a:r>
              <a:rPr lang="en-GB" sz="600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8171BF29-6448-91F0-7EF2-1BF1C8041B1A}"/>
              </a:ext>
            </a:extLst>
          </p:cNvPr>
          <p:cNvSpPr>
            <a:spLocks noGrp="1"/>
          </p:cNvSpPr>
          <p:nvPr>
            <p:ph idx="1"/>
          </p:nvPr>
        </p:nvSpPr>
        <p:spPr>
          <a:xfrm>
            <a:off x="838199" y="1825625"/>
            <a:ext cx="10329153" cy="4351338"/>
          </a:xfrm>
        </p:spPr>
        <p:txBody>
          <a:bodyPr>
            <a:normAutofit/>
          </a:bodyPr>
          <a:lstStyle/>
          <a:p>
            <a:pPr marL="0" indent="0">
              <a:lnSpc>
                <a:spcPct val="100000"/>
              </a:lnSpc>
              <a:buNone/>
            </a:pPr>
            <a:r>
              <a:rPr lang="en-GB" sz="5000" b="1">
                <a:solidFill>
                  <a:schemeClr val="accent5"/>
                </a:solidFill>
                <a:latin typeface="Alegreya Sans Black" panose="00000A00000000000000" pitchFamily="2" charset="0"/>
              </a:rPr>
              <a:t>E</a:t>
            </a:r>
            <a:r>
              <a:rPr lang="en-GB" sz="5000">
                <a:solidFill>
                  <a:schemeClr val="accent5"/>
                </a:solidFill>
              </a:rPr>
              <a:t>njoyable</a:t>
            </a:r>
          </a:p>
          <a:p>
            <a:pPr marL="0" indent="0">
              <a:lnSpc>
                <a:spcPct val="100000"/>
              </a:lnSpc>
              <a:buFont typeface="Arial" panose="020B0604020202020204" pitchFamily="34" charset="0"/>
              <a:buNone/>
            </a:pPr>
            <a:r>
              <a:rPr lang="en-GB" sz="3500"/>
              <a:t>Scotland has a good food culture. Scottish people are interested in and educated about good and sustainable food. </a:t>
            </a:r>
          </a:p>
        </p:txBody>
      </p:sp>
    </p:spTree>
    <p:extLst>
      <p:ext uri="{BB962C8B-B14F-4D97-AF65-F5344CB8AC3E}">
        <p14:creationId xmlns:p14="http://schemas.microsoft.com/office/powerpoint/2010/main" val="43048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C8731-5E16-DDAA-10F6-D163BB7D3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092FB-CE33-1ECD-4D07-AC46E69F42FF}"/>
              </a:ext>
            </a:extLst>
          </p:cNvPr>
          <p:cNvSpPr>
            <a:spLocks noGrp="1"/>
          </p:cNvSpPr>
          <p:nvPr>
            <p:ph type="title"/>
          </p:nvPr>
        </p:nvSpPr>
        <p:spPr/>
        <p:txBody>
          <a:bodyPr>
            <a:normAutofit/>
          </a:bodyPr>
          <a:lstStyle/>
          <a:p>
            <a:r>
              <a:rPr lang="en-GB" sz="600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EA6108F7-8F0C-3F2A-56A0-1C4C6E545993}"/>
              </a:ext>
            </a:extLst>
          </p:cNvPr>
          <p:cNvSpPr>
            <a:spLocks noGrp="1"/>
          </p:cNvSpPr>
          <p:nvPr>
            <p:ph idx="1"/>
          </p:nvPr>
        </p:nvSpPr>
        <p:spPr>
          <a:xfrm>
            <a:off x="838199" y="1825625"/>
            <a:ext cx="10329153" cy="4351338"/>
          </a:xfrm>
        </p:spPr>
        <p:txBody>
          <a:bodyPr>
            <a:normAutofit/>
          </a:bodyPr>
          <a:lstStyle/>
          <a:p>
            <a:pPr marL="0" indent="0">
              <a:lnSpc>
                <a:spcPct val="100000"/>
              </a:lnSpc>
              <a:buNone/>
            </a:pPr>
            <a:r>
              <a:rPr lang="en-GB" sz="5000" b="1">
                <a:solidFill>
                  <a:schemeClr val="accent3"/>
                </a:solidFill>
                <a:latin typeface="Alegreya Sans Black" panose="00000A00000000000000" pitchFamily="2" charset="0"/>
              </a:rPr>
              <a:t>G</a:t>
            </a:r>
            <a:r>
              <a:rPr lang="en-GB" sz="5000">
                <a:solidFill>
                  <a:schemeClr val="accent3"/>
                </a:solidFill>
              </a:rPr>
              <a:t>lobal</a:t>
            </a:r>
          </a:p>
          <a:p>
            <a:pPr marL="0" indent="0">
              <a:lnSpc>
                <a:spcPct val="100000"/>
              </a:lnSpc>
              <a:buNone/>
            </a:pPr>
            <a:r>
              <a:rPr lang="en-GB" sz="3500"/>
              <a:t>Decisions we make in Scotland are good for food systems here and around the world. We share and learn from what other countries are doing.</a:t>
            </a:r>
          </a:p>
        </p:txBody>
      </p:sp>
    </p:spTree>
    <p:extLst>
      <p:ext uri="{BB962C8B-B14F-4D97-AF65-F5344CB8AC3E}">
        <p14:creationId xmlns:p14="http://schemas.microsoft.com/office/powerpoint/2010/main" val="105584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527271E-DFD1-F6EE-D6C2-AD399AA7235C}"/>
              </a:ext>
            </a:extLst>
          </p:cNvPr>
          <p:cNvGrpSpPr>
            <a:grpSpLocks noGrp="1" noUngrp="1" noRot="1" noMove="1" noResize="1"/>
          </p:cNvGrpSpPr>
          <p:nvPr/>
        </p:nvGrpSpPr>
        <p:grpSpPr>
          <a:xfrm>
            <a:off x="33602" y="37970"/>
            <a:ext cx="12117984" cy="6782060"/>
            <a:chOff x="33602" y="37970"/>
            <a:chExt cx="12117984" cy="6782060"/>
          </a:xfrm>
        </p:grpSpPr>
        <p:sp>
          <p:nvSpPr>
            <p:cNvPr id="4" name="Rectangle 3">
              <a:extLst>
                <a:ext uri="{FF2B5EF4-FFF2-40B4-BE49-F238E27FC236}">
                  <a16:creationId xmlns:a16="http://schemas.microsoft.com/office/drawing/2014/main" id="{6DE4EEDF-91E7-19E2-4EB5-71AFA3EAAF00}"/>
                </a:ext>
              </a:extLst>
            </p:cNvPr>
            <p:cNvSpPr>
              <a:spLocks noGrp="1" noRot="1" noMove="1" noResize="1" noEditPoints="1" noAdjustHandles="1" noChangeArrowheads="1" noChangeShapeType="1"/>
            </p:cNvSpPr>
            <p:nvPr/>
          </p:nvSpPr>
          <p:spPr>
            <a:xfrm>
              <a:off x="33602" y="37970"/>
              <a:ext cx="3996000" cy="3352118"/>
            </a:xfrm>
            <a:prstGeom prst="rect">
              <a:avLst/>
            </a:prstGeom>
            <a:solidFill>
              <a:schemeClr val="bg2">
                <a:lumMod val="20000"/>
                <a:lumOff val="80000"/>
              </a:scheme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08FC4EFC-21B1-E00C-DB50-8F11D56F7CFF}"/>
                </a:ext>
              </a:extLst>
            </p:cNvPr>
            <p:cNvSpPr>
              <a:spLocks noGrp="1" noRot="1" noMove="1" noResize="1" noEditPoints="1" noAdjustHandles="1" noChangeArrowheads="1" noChangeShapeType="1"/>
            </p:cNvSpPr>
            <p:nvPr/>
          </p:nvSpPr>
          <p:spPr>
            <a:xfrm>
              <a:off x="4082658" y="37970"/>
              <a:ext cx="3996000" cy="3391030"/>
            </a:xfrm>
            <a:prstGeom prst="rect">
              <a:avLst/>
            </a:prstGeom>
            <a:solidFill>
              <a:schemeClr val="bg2">
                <a:lumMod val="20000"/>
                <a:lumOff val="80000"/>
              </a:schemeClr>
            </a:solidFill>
            <a:ln w="7620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247145F1-C8C4-1D1D-5F3A-AC254E27BF1B}"/>
                </a:ext>
              </a:extLst>
            </p:cNvPr>
            <p:cNvSpPr>
              <a:spLocks noGrp="1" noRot="1" noMove="1" noResize="1" noEditPoints="1" noAdjustHandles="1" noChangeArrowheads="1" noChangeShapeType="1"/>
            </p:cNvSpPr>
            <p:nvPr/>
          </p:nvSpPr>
          <p:spPr>
            <a:xfrm>
              <a:off x="8155586" y="37970"/>
              <a:ext cx="3996000" cy="3391030"/>
            </a:xfrm>
            <a:prstGeom prst="rect">
              <a:avLst/>
            </a:prstGeom>
            <a:solidFill>
              <a:schemeClr val="bg2">
                <a:lumMod val="20000"/>
                <a:lumOff val="80000"/>
              </a:schemeClr>
            </a:solidFill>
            <a:ln w="76200">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50F6CD3B-C380-92C1-4AD1-03C7C745ABE5}"/>
                </a:ext>
              </a:extLst>
            </p:cNvPr>
            <p:cNvSpPr>
              <a:spLocks noGrp="1" noRot="1" noMove="1" noResize="1" noEditPoints="1" noAdjustHandles="1" noChangeArrowheads="1" noChangeShapeType="1"/>
            </p:cNvSpPr>
            <p:nvPr/>
          </p:nvSpPr>
          <p:spPr>
            <a:xfrm>
              <a:off x="33602" y="3467184"/>
              <a:ext cx="3996000" cy="3348000"/>
            </a:xfrm>
            <a:prstGeom prst="rect">
              <a:avLst/>
            </a:prstGeom>
            <a:solidFill>
              <a:schemeClr val="bg2">
                <a:lumMod val="20000"/>
                <a:lumOff val="80000"/>
              </a:schemeClr>
            </a:solidFill>
            <a:ln w="762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B4DD6F85-E499-50B5-4D67-36C8E1F978FE}"/>
                </a:ext>
              </a:extLst>
            </p:cNvPr>
            <p:cNvSpPr>
              <a:spLocks noGrp="1" noRot="1" noMove="1" noResize="1" noEditPoints="1" noAdjustHandles="1" noChangeArrowheads="1" noChangeShapeType="1"/>
            </p:cNvSpPr>
            <p:nvPr/>
          </p:nvSpPr>
          <p:spPr>
            <a:xfrm>
              <a:off x="4082658" y="3472030"/>
              <a:ext cx="3996000" cy="3348000"/>
            </a:xfrm>
            <a:prstGeom prst="rect">
              <a:avLst/>
            </a:prstGeom>
            <a:solidFill>
              <a:schemeClr val="bg2">
                <a:lumMod val="20000"/>
                <a:lumOff val="80000"/>
              </a:schemeClr>
            </a:solidFill>
            <a:ln w="76200">
              <a:solidFill>
                <a:schemeClr val="accent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C59DB927-C8B6-A2EA-CD76-84DB97B20683}"/>
                </a:ext>
              </a:extLst>
            </p:cNvPr>
            <p:cNvSpPr>
              <a:spLocks noGrp="1" noRot="1" noMove="1" noResize="1" noEditPoints="1" noAdjustHandles="1" noChangeArrowheads="1" noChangeShapeType="1"/>
            </p:cNvSpPr>
            <p:nvPr/>
          </p:nvSpPr>
          <p:spPr>
            <a:xfrm>
              <a:off x="8155586" y="3467184"/>
              <a:ext cx="3996000" cy="3348000"/>
            </a:xfrm>
            <a:prstGeom prst="rect">
              <a:avLst/>
            </a:prstGeom>
            <a:solidFill>
              <a:schemeClr val="bg2">
                <a:lumMod val="20000"/>
                <a:lumOff val="80000"/>
              </a:schemeClr>
            </a:solid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sp>
        <p:nvSpPr>
          <p:cNvPr id="13" name="Content Placeholder 2">
            <a:extLst>
              <a:ext uri="{FF2B5EF4-FFF2-40B4-BE49-F238E27FC236}">
                <a16:creationId xmlns:a16="http://schemas.microsoft.com/office/drawing/2014/main" id="{A4E22137-CEA1-6CE7-1218-BBDB6B9700D8}"/>
              </a:ext>
            </a:extLst>
          </p:cNvPr>
          <p:cNvSpPr>
            <a:spLocks noGrp="1"/>
          </p:cNvSpPr>
          <p:nvPr>
            <p:ph idx="1"/>
          </p:nvPr>
        </p:nvSpPr>
        <p:spPr>
          <a:xfrm>
            <a:off x="1087185" y="1447109"/>
            <a:ext cx="1888834" cy="688975"/>
          </a:xfrm>
        </p:spPr>
        <p:txBody>
          <a:bodyPr>
            <a:normAutofit/>
          </a:bodyPr>
          <a:lstStyle/>
          <a:p>
            <a:pPr marL="0" indent="0">
              <a:lnSpc>
                <a:spcPct val="100000"/>
              </a:lnSpc>
              <a:buNone/>
            </a:pPr>
            <a:r>
              <a:rPr lang="en-GB" sz="3500"/>
              <a:t> </a:t>
            </a:r>
            <a:r>
              <a:rPr lang="en-GB" sz="3500">
                <a:solidFill>
                  <a:schemeClr val="accent1"/>
                </a:solidFill>
                <a:latin typeface="Alegreya Sans Black" panose="00000A00000000000000" pitchFamily="2" charset="0"/>
              </a:rPr>
              <a:t>I</a:t>
            </a:r>
            <a:r>
              <a:rPr lang="en-GB" sz="3500"/>
              <a:t>nclusive</a:t>
            </a:r>
          </a:p>
          <a:p>
            <a:pPr marL="0" indent="0">
              <a:lnSpc>
                <a:spcPct val="100000"/>
              </a:lnSpc>
              <a:buNone/>
            </a:pPr>
            <a:endParaRPr lang="en-GB" sz="3500"/>
          </a:p>
        </p:txBody>
      </p:sp>
      <p:sp>
        <p:nvSpPr>
          <p:cNvPr id="14" name="Content Placeholder 2">
            <a:extLst>
              <a:ext uri="{FF2B5EF4-FFF2-40B4-BE49-F238E27FC236}">
                <a16:creationId xmlns:a16="http://schemas.microsoft.com/office/drawing/2014/main" id="{37FB8B8A-55FC-AF3B-43E3-F7F535DC7636}"/>
              </a:ext>
            </a:extLst>
          </p:cNvPr>
          <p:cNvSpPr txBox="1">
            <a:spLocks/>
          </p:cNvSpPr>
          <p:nvPr/>
        </p:nvSpPr>
        <p:spPr>
          <a:xfrm>
            <a:off x="4944008" y="1450284"/>
            <a:ext cx="22733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a:solidFill>
                  <a:schemeClr val="accent4">
                    <a:lumMod val="75000"/>
                  </a:schemeClr>
                </a:solidFill>
                <a:latin typeface="Alegreya Sans Black" panose="00000A00000000000000" pitchFamily="2" charset="0"/>
              </a:rPr>
              <a:t>S</a:t>
            </a:r>
            <a:r>
              <a:rPr lang="en-GB" sz="3500"/>
              <a:t>ustainable</a:t>
            </a:r>
          </a:p>
          <a:p>
            <a:pPr marL="0" indent="0">
              <a:lnSpc>
                <a:spcPct val="100000"/>
              </a:lnSpc>
              <a:buFont typeface="Arial" panose="020B0604020202020204" pitchFamily="34" charset="0"/>
              <a:buNone/>
            </a:pPr>
            <a:endParaRPr lang="en-GB" sz="3500"/>
          </a:p>
        </p:txBody>
      </p:sp>
      <p:sp>
        <p:nvSpPr>
          <p:cNvPr id="15" name="Content Placeholder 2">
            <a:extLst>
              <a:ext uri="{FF2B5EF4-FFF2-40B4-BE49-F238E27FC236}">
                <a16:creationId xmlns:a16="http://schemas.microsoft.com/office/drawing/2014/main" id="{6A9F47E3-AC4B-2BF6-75B5-25BE8E13ED1F}"/>
              </a:ext>
            </a:extLst>
          </p:cNvPr>
          <p:cNvSpPr txBox="1">
            <a:spLocks/>
          </p:cNvSpPr>
          <p:nvPr/>
        </p:nvSpPr>
        <p:spPr>
          <a:xfrm>
            <a:off x="9657932" y="4798284"/>
            <a:ext cx="15748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a:solidFill>
                  <a:schemeClr val="accent3"/>
                </a:solidFill>
                <a:latin typeface="Alegreya Sans Black" panose="00000A00000000000000" pitchFamily="2" charset="0"/>
              </a:rPr>
              <a:t>G</a:t>
            </a:r>
            <a:r>
              <a:rPr lang="en-GB" sz="3500"/>
              <a:t>lobal</a:t>
            </a:r>
          </a:p>
        </p:txBody>
      </p:sp>
      <p:sp>
        <p:nvSpPr>
          <p:cNvPr id="16" name="Content Placeholder 2">
            <a:extLst>
              <a:ext uri="{FF2B5EF4-FFF2-40B4-BE49-F238E27FC236}">
                <a16:creationId xmlns:a16="http://schemas.microsoft.com/office/drawing/2014/main" id="{7256A8DC-024F-33D6-8B4A-E19E4682690C}"/>
              </a:ext>
            </a:extLst>
          </p:cNvPr>
          <p:cNvSpPr txBox="1">
            <a:spLocks/>
          </p:cNvSpPr>
          <p:nvPr/>
        </p:nvSpPr>
        <p:spPr>
          <a:xfrm>
            <a:off x="5085252" y="4798284"/>
            <a:ext cx="2021496"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a:solidFill>
                  <a:schemeClr val="accent5"/>
                </a:solidFill>
                <a:latin typeface="Alegreya Sans Black" panose="00000A00000000000000" pitchFamily="2" charset="0"/>
              </a:rPr>
              <a:t>E</a:t>
            </a:r>
            <a:r>
              <a:rPr lang="en-GB" sz="3500"/>
              <a:t>njoyable</a:t>
            </a:r>
          </a:p>
        </p:txBody>
      </p:sp>
      <p:sp>
        <p:nvSpPr>
          <p:cNvPr id="17" name="Content Placeholder 2">
            <a:extLst>
              <a:ext uri="{FF2B5EF4-FFF2-40B4-BE49-F238E27FC236}">
                <a16:creationId xmlns:a16="http://schemas.microsoft.com/office/drawing/2014/main" id="{747B3991-AAF1-9784-DF5F-69742EA1942C}"/>
              </a:ext>
            </a:extLst>
          </p:cNvPr>
          <p:cNvSpPr txBox="1">
            <a:spLocks/>
          </p:cNvSpPr>
          <p:nvPr/>
        </p:nvSpPr>
        <p:spPr>
          <a:xfrm>
            <a:off x="424430" y="4813762"/>
            <a:ext cx="3214344" cy="654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a:solidFill>
                  <a:schemeClr val="accent2"/>
                </a:solidFill>
                <a:latin typeface="Alegreya Sans Black" panose="00000A00000000000000" pitchFamily="2" charset="0"/>
              </a:rPr>
              <a:t>W</a:t>
            </a:r>
            <a:r>
              <a:rPr lang="en-GB" sz="3500"/>
              <a:t>ealth-building</a:t>
            </a:r>
          </a:p>
        </p:txBody>
      </p:sp>
      <p:sp>
        <p:nvSpPr>
          <p:cNvPr id="18" name="Content Placeholder 2">
            <a:extLst>
              <a:ext uri="{FF2B5EF4-FFF2-40B4-BE49-F238E27FC236}">
                <a16:creationId xmlns:a16="http://schemas.microsoft.com/office/drawing/2014/main" id="{8CED0EA3-110C-ADF9-6B59-B39908370FE4}"/>
              </a:ext>
            </a:extLst>
          </p:cNvPr>
          <p:cNvSpPr txBox="1">
            <a:spLocks/>
          </p:cNvSpPr>
          <p:nvPr/>
        </p:nvSpPr>
        <p:spPr>
          <a:xfrm>
            <a:off x="9497912" y="1450284"/>
            <a:ext cx="1602511"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a:solidFill>
                  <a:schemeClr val="accent6"/>
                </a:solidFill>
                <a:latin typeface="Alegreya Sans Black" panose="00000A00000000000000" pitchFamily="2" charset="0"/>
              </a:rPr>
              <a:t>H</a:t>
            </a:r>
            <a:r>
              <a:rPr lang="en-GB" sz="3500"/>
              <a:t>ealthy</a:t>
            </a:r>
          </a:p>
        </p:txBody>
      </p:sp>
    </p:spTree>
    <p:extLst>
      <p:ext uri="{BB962C8B-B14F-4D97-AF65-F5344CB8AC3E}">
        <p14:creationId xmlns:p14="http://schemas.microsoft.com/office/powerpoint/2010/main" val="2875464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D146E-4722-40D9-DC50-C68340CDBFAB}"/>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8FA54508-DA7B-2E4C-6185-A5402862A5D4}"/>
              </a:ext>
            </a:extLst>
          </p:cNvPr>
          <p:cNvGrpSpPr>
            <a:grpSpLocks noGrp="1" noUngrp="1" noRot="1" noMove="1" noResize="1"/>
          </p:cNvGrpSpPr>
          <p:nvPr/>
        </p:nvGrpSpPr>
        <p:grpSpPr>
          <a:xfrm>
            <a:off x="33602" y="37970"/>
            <a:ext cx="12117984" cy="6782060"/>
            <a:chOff x="33602" y="37970"/>
            <a:chExt cx="12117984" cy="6782060"/>
          </a:xfrm>
        </p:grpSpPr>
        <p:sp>
          <p:nvSpPr>
            <p:cNvPr id="4" name="Rectangle 3">
              <a:extLst>
                <a:ext uri="{FF2B5EF4-FFF2-40B4-BE49-F238E27FC236}">
                  <a16:creationId xmlns:a16="http://schemas.microsoft.com/office/drawing/2014/main" id="{7E9A515F-7B6F-9BF8-8809-A3B9A60982CC}"/>
                </a:ext>
              </a:extLst>
            </p:cNvPr>
            <p:cNvSpPr>
              <a:spLocks noGrp="1" noRot="1" noMove="1" noResize="1" noEditPoints="1" noAdjustHandles="1" noChangeArrowheads="1" noChangeShapeType="1"/>
            </p:cNvSpPr>
            <p:nvPr/>
          </p:nvSpPr>
          <p:spPr>
            <a:xfrm>
              <a:off x="33602" y="37970"/>
              <a:ext cx="3996000" cy="3352118"/>
            </a:xfrm>
            <a:prstGeom prst="rect">
              <a:avLst/>
            </a:prstGeom>
            <a:solidFill>
              <a:schemeClr val="bg2">
                <a:lumMod val="20000"/>
                <a:lumOff val="80000"/>
              </a:scheme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CC645404-5366-FF9E-9BD8-F38E77127FF8}"/>
                </a:ext>
              </a:extLst>
            </p:cNvPr>
            <p:cNvSpPr>
              <a:spLocks noGrp="1" noRot="1" noMove="1" noResize="1" noEditPoints="1" noAdjustHandles="1" noChangeArrowheads="1" noChangeShapeType="1"/>
            </p:cNvSpPr>
            <p:nvPr/>
          </p:nvSpPr>
          <p:spPr>
            <a:xfrm>
              <a:off x="4082658" y="37970"/>
              <a:ext cx="3996000" cy="3391030"/>
            </a:xfrm>
            <a:prstGeom prst="rect">
              <a:avLst/>
            </a:prstGeom>
            <a:solidFill>
              <a:schemeClr val="bg2">
                <a:lumMod val="20000"/>
                <a:lumOff val="80000"/>
              </a:schemeClr>
            </a:solidFill>
            <a:ln w="7620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3621C60B-DF24-78C4-D5A0-72516E83E6E9}"/>
                </a:ext>
              </a:extLst>
            </p:cNvPr>
            <p:cNvSpPr>
              <a:spLocks noGrp="1" noRot="1" noMove="1" noResize="1" noEditPoints="1" noAdjustHandles="1" noChangeArrowheads="1" noChangeShapeType="1"/>
            </p:cNvSpPr>
            <p:nvPr/>
          </p:nvSpPr>
          <p:spPr>
            <a:xfrm>
              <a:off x="8155586" y="37970"/>
              <a:ext cx="3996000" cy="3391030"/>
            </a:xfrm>
            <a:prstGeom prst="rect">
              <a:avLst/>
            </a:prstGeom>
            <a:solidFill>
              <a:schemeClr val="bg2">
                <a:lumMod val="20000"/>
                <a:lumOff val="80000"/>
              </a:schemeClr>
            </a:solidFill>
            <a:ln w="76200">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A552617B-B983-73CE-F3FD-9EE0E995E491}"/>
                </a:ext>
              </a:extLst>
            </p:cNvPr>
            <p:cNvSpPr>
              <a:spLocks noGrp="1" noRot="1" noMove="1" noResize="1" noEditPoints="1" noAdjustHandles="1" noChangeArrowheads="1" noChangeShapeType="1"/>
            </p:cNvSpPr>
            <p:nvPr/>
          </p:nvSpPr>
          <p:spPr>
            <a:xfrm>
              <a:off x="33602" y="3467184"/>
              <a:ext cx="3996000" cy="3348000"/>
            </a:xfrm>
            <a:prstGeom prst="rect">
              <a:avLst/>
            </a:prstGeom>
            <a:solidFill>
              <a:schemeClr val="bg2">
                <a:lumMod val="20000"/>
                <a:lumOff val="80000"/>
              </a:schemeClr>
            </a:solidFill>
            <a:ln w="762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67F15A7E-C8DC-660B-8C6D-55D0841576FC}"/>
                </a:ext>
              </a:extLst>
            </p:cNvPr>
            <p:cNvSpPr>
              <a:spLocks noGrp="1" noRot="1" noMove="1" noResize="1" noEditPoints="1" noAdjustHandles="1" noChangeArrowheads="1" noChangeShapeType="1"/>
            </p:cNvSpPr>
            <p:nvPr/>
          </p:nvSpPr>
          <p:spPr>
            <a:xfrm>
              <a:off x="4082658" y="3472030"/>
              <a:ext cx="3996000" cy="3348000"/>
            </a:xfrm>
            <a:prstGeom prst="rect">
              <a:avLst/>
            </a:prstGeom>
            <a:solidFill>
              <a:schemeClr val="bg2">
                <a:lumMod val="20000"/>
                <a:lumOff val="80000"/>
              </a:schemeClr>
            </a:solidFill>
            <a:ln w="76200">
              <a:solidFill>
                <a:schemeClr val="accent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1727F8E9-2CCB-3AE9-75B6-3FF10D5F4305}"/>
                </a:ext>
              </a:extLst>
            </p:cNvPr>
            <p:cNvSpPr>
              <a:spLocks noGrp="1" noRot="1" noMove="1" noResize="1" noEditPoints="1" noAdjustHandles="1" noChangeArrowheads="1" noChangeShapeType="1"/>
            </p:cNvSpPr>
            <p:nvPr/>
          </p:nvSpPr>
          <p:spPr>
            <a:xfrm>
              <a:off x="8155586" y="3467184"/>
              <a:ext cx="3996000" cy="3348000"/>
            </a:xfrm>
            <a:prstGeom prst="rect">
              <a:avLst/>
            </a:prstGeom>
            <a:solidFill>
              <a:schemeClr val="bg2">
                <a:lumMod val="20000"/>
                <a:lumOff val="80000"/>
              </a:schemeClr>
            </a:solid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sp>
        <p:nvSpPr>
          <p:cNvPr id="13" name="Content Placeholder 2">
            <a:extLst>
              <a:ext uri="{FF2B5EF4-FFF2-40B4-BE49-F238E27FC236}">
                <a16:creationId xmlns:a16="http://schemas.microsoft.com/office/drawing/2014/main" id="{90871C32-CAB4-3B89-8BB8-A920D3583B06}"/>
              </a:ext>
            </a:extLst>
          </p:cNvPr>
          <p:cNvSpPr>
            <a:spLocks noGrp="1" noRot="1" noMove="1" noResize="1" noEditPoints="1" noAdjustHandles="1" noChangeArrowheads="1" noChangeShapeType="1"/>
          </p:cNvSpPr>
          <p:nvPr>
            <p:ph idx="1"/>
          </p:nvPr>
        </p:nvSpPr>
        <p:spPr>
          <a:xfrm>
            <a:off x="1058157" y="285966"/>
            <a:ext cx="1888834" cy="688975"/>
          </a:xfrm>
        </p:spPr>
        <p:txBody>
          <a:bodyPr>
            <a:normAutofit/>
          </a:bodyPr>
          <a:lstStyle/>
          <a:p>
            <a:pPr marL="0" indent="0">
              <a:lnSpc>
                <a:spcPct val="100000"/>
              </a:lnSpc>
              <a:buNone/>
            </a:pPr>
            <a:r>
              <a:rPr lang="en-GB" sz="3500">
                <a:solidFill>
                  <a:sysClr val="windowText" lastClr="000000"/>
                </a:solidFill>
              </a:rPr>
              <a:t> </a:t>
            </a:r>
            <a:r>
              <a:rPr lang="en-GB" sz="3500">
                <a:solidFill>
                  <a:sysClr val="windowText" lastClr="000000"/>
                </a:solidFill>
                <a:latin typeface="Alegreya Sans Black" panose="00000A00000000000000" pitchFamily="2" charset="0"/>
              </a:rPr>
              <a:t>I</a:t>
            </a:r>
            <a:r>
              <a:rPr lang="en-GB" sz="3500">
                <a:solidFill>
                  <a:sysClr val="windowText" lastClr="000000"/>
                </a:solidFill>
              </a:rPr>
              <a:t>nclusive</a:t>
            </a:r>
          </a:p>
          <a:p>
            <a:pPr marL="0" indent="0">
              <a:lnSpc>
                <a:spcPct val="100000"/>
              </a:lnSpc>
              <a:buNone/>
            </a:pPr>
            <a:endParaRPr lang="en-GB" sz="3500"/>
          </a:p>
        </p:txBody>
      </p:sp>
      <p:sp>
        <p:nvSpPr>
          <p:cNvPr id="14" name="Content Placeholder 2">
            <a:extLst>
              <a:ext uri="{FF2B5EF4-FFF2-40B4-BE49-F238E27FC236}">
                <a16:creationId xmlns:a16="http://schemas.microsoft.com/office/drawing/2014/main" id="{9330FD0D-ACCB-DA8A-D7F6-F3638EFA8F0E}"/>
              </a:ext>
            </a:extLst>
          </p:cNvPr>
          <p:cNvSpPr txBox="1">
            <a:spLocks noGrp="1" noRot="1" noMove="1" noResize="1" noEditPoints="1" noAdjustHandles="1" noChangeArrowheads="1" noChangeShapeType="1"/>
          </p:cNvSpPr>
          <p:nvPr/>
        </p:nvSpPr>
        <p:spPr>
          <a:xfrm>
            <a:off x="4914980" y="289141"/>
            <a:ext cx="22733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a:solidFill>
                  <a:sysClr val="windowText" lastClr="000000"/>
                </a:solidFill>
                <a:latin typeface="Alegreya Sans Black" panose="00000A00000000000000" pitchFamily="2" charset="0"/>
              </a:rPr>
              <a:t>S</a:t>
            </a:r>
            <a:r>
              <a:rPr lang="en-GB" sz="3500"/>
              <a:t>ustainable</a:t>
            </a:r>
          </a:p>
          <a:p>
            <a:pPr marL="0" indent="0">
              <a:lnSpc>
                <a:spcPct val="100000"/>
              </a:lnSpc>
              <a:buFont typeface="Arial" panose="020B0604020202020204" pitchFamily="34" charset="0"/>
              <a:buNone/>
            </a:pPr>
            <a:endParaRPr lang="en-GB" sz="3500"/>
          </a:p>
        </p:txBody>
      </p:sp>
      <p:sp>
        <p:nvSpPr>
          <p:cNvPr id="15" name="Content Placeholder 2">
            <a:extLst>
              <a:ext uri="{FF2B5EF4-FFF2-40B4-BE49-F238E27FC236}">
                <a16:creationId xmlns:a16="http://schemas.microsoft.com/office/drawing/2014/main" id="{3E0AFB7A-35D0-D825-BC24-E4E122253358}"/>
              </a:ext>
            </a:extLst>
          </p:cNvPr>
          <p:cNvSpPr txBox="1">
            <a:spLocks noGrp="1" noRot="1" noMove="1" noResize="1" noEditPoints="1" noAdjustHandles="1" noChangeArrowheads="1" noChangeShapeType="1"/>
          </p:cNvSpPr>
          <p:nvPr/>
        </p:nvSpPr>
        <p:spPr>
          <a:xfrm>
            <a:off x="9628904" y="3676996"/>
            <a:ext cx="15748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a:latin typeface="Alegreya Sans Black" panose="00000A00000000000000" pitchFamily="2" charset="0"/>
              </a:rPr>
              <a:t>G</a:t>
            </a:r>
            <a:r>
              <a:rPr lang="en-GB" sz="3500"/>
              <a:t>lobal</a:t>
            </a:r>
          </a:p>
        </p:txBody>
      </p:sp>
      <p:sp>
        <p:nvSpPr>
          <p:cNvPr id="16" name="Content Placeholder 2">
            <a:extLst>
              <a:ext uri="{FF2B5EF4-FFF2-40B4-BE49-F238E27FC236}">
                <a16:creationId xmlns:a16="http://schemas.microsoft.com/office/drawing/2014/main" id="{D63ADB41-A91C-6C19-D79D-F9AA5B642ABB}"/>
              </a:ext>
            </a:extLst>
          </p:cNvPr>
          <p:cNvSpPr txBox="1">
            <a:spLocks noGrp="1" noRot="1" noMove="1" noResize="1" noEditPoints="1" noAdjustHandles="1" noChangeArrowheads="1" noChangeShapeType="1"/>
          </p:cNvSpPr>
          <p:nvPr/>
        </p:nvSpPr>
        <p:spPr>
          <a:xfrm>
            <a:off x="5056224" y="3676996"/>
            <a:ext cx="2021496"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a:latin typeface="Alegreya Sans Black" panose="00000A00000000000000" pitchFamily="2" charset="0"/>
              </a:rPr>
              <a:t>E</a:t>
            </a:r>
            <a:r>
              <a:rPr lang="en-GB" sz="3500"/>
              <a:t>njoyable</a:t>
            </a:r>
          </a:p>
        </p:txBody>
      </p:sp>
      <p:sp>
        <p:nvSpPr>
          <p:cNvPr id="17" name="Content Placeholder 2">
            <a:extLst>
              <a:ext uri="{FF2B5EF4-FFF2-40B4-BE49-F238E27FC236}">
                <a16:creationId xmlns:a16="http://schemas.microsoft.com/office/drawing/2014/main" id="{7C1C72C1-435C-4394-77C3-85191B9497A9}"/>
              </a:ext>
            </a:extLst>
          </p:cNvPr>
          <p:cNvSpPr txBox="1">
            <a:spLocks noGrp="1" noRot="1" noMove="1" noResize="1" noEditPoints="1" noAdjustHandles="1" noChangeArrowheads="1" noChangeShapeType="1"/>
          </p:cNvSpPr>
          <p:nvPr/>
        </p:nvSpPr>
        <p:spPr>
          <a:xfrm>
            <a:off x="395402" y="3692474"/>
            <a:ext cx="3214344" cy="654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a:latin typeface="Alegreya Sans Black" panose="00000A00000000000000" pitchFamily="2" charset="0"/>
              </a:rPr>
              <a:t>W</a:t>
            </a:r>
            <a:r>
              <a:rPr lang="en-GB" sz="3500"/>
              <a:t>ealth-building</a:t>
            </a:r>
          </a:p>
        </p:txBody>
      </p:sp>
      <p:sp>
        <p:nvSpPr>
          <p:cNvPr id="18" name="Content Placeholder 2">
            <a:extLst>
              <a:ext uri="{FF2B5EF4-FFF2-40B4-BE49-F238E27FC236}">
                <a16:creationId xmlns:a16="http://schemas.microsoft.com/office/drawing/2014/main" id="{70E3671F-4F74-4BED-83B2-25D6F82A70A8}"/>
              </a:ext>
            </a:extLst>
          </p:cNvPr>
          <p:cNvSpPr txBox="1">
            <a:spLocks noGrp="1" noRot="1" noMove="1" noResize="1" noEditPoints="1" noAdjustHandles="1" noChangeArrowheads="1" noChangeShapeType="1"/>
          </p:cNvSpPr>
          <p:nvPr/>
        </p:nvSpPr>
        <p:spPr>
          <a:xfrm>
            <a:off x="9468884" y="289141"/>
            <a:ext cx="1602511"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a:latin typeface="Alegreya Sans Black" panose="00000A00000000000000" pitchFamily="2" charset="0"/>
              </a:rPr>
              <a:t>H</a:t>
            </a:r>
            <a:r>
              <a:rPr lang="en-GB" sz="3500"/>
              <a:t>ealthy</a:t>
            </a:r>
          </a:p>
        </p:txBody>
      </p:sp>
      <p:sp>
        <p:nvSpPr>
          <p:cNvPr id="2" name="Content Placeholder 2">
            <a:extLst>
              <a:ext uri="{FF2B5EF4-FFF2-40B4-BE49-F238E27FC236}">
                <a16:creationId xmlns:a16="http://schemas.microsoft.com/office/drawing/2014/main" id="{39BAA95F-64AA-EA4F-5277-26044488629E}"/>
              </a:ext>
            </a:extLst>
          </p:cNvPr>
          <p:cNvSpPr txBox="1">
            <a:spLocks/>
          </p:cNvSpPr>
          <p:nvPr/>
        </p:nvSpPr>
        <p:spPr>
          <a:xfrm>
            <a:off x="176187" y="952920"/>
            <a:ext cx="3658601" cy="2080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a:t>Everyone in Scotland eats well. They can easily get safe, healthy, affordable, environmentally friendly food that suits their age and culture.</a:t>
            </a:r>
          </a:p>
        </p:txBody>
      </p:sp>
      <p:sp>
        <p:nvSpPr>
          <p:cNvPr id="3" name="Content Placeholder 2">
            <a:extLst>
              <a:ext uri="{FF2B5EF4-FFF2-40B4-BE49-F238E27FC236}">
                <a16:creationId xmlns:a16="http://schemas.microsoft.com/office/drawing/2014/main" id="{BACCFA04-5634-CA1C-8C30-10C702DF56B3}"/>
              </a:ext>
            </a:extLst>
          </p:cNvPr>
          <p:cNvSpPr txBox="1">
            <a:spLocks/>
          </p:cNvSpPr>
          <p:nvPr/>
        </p:nvSpPr>
        <p:spPr>
          <a:xfrm>
            <a:off x="176187" y="4391824"/>
            <a:ext cx="3658601" cy="232829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200"/>
              <a:t>Scotland is known around the world for high-quality food. Our food and drink industry is successful and forward-thinking. It is an important part of the national and local economy. It supports and creates good jobs.</a:t>
            </a:r>
          </a:p>
        </p:txBody>
      </p:sp>
      <p:sp>
        <p:nvSpPr>
          <p:cNvPr id="5" name="Content Placeholder 2">
            <a:extLst>
              <a:ext uri="{FF2B5EF4-FFF2-40B4-BE49-F238E27FC236}">
                <a16:creationId xmlns:a16="http://schemas.microsoft.com/office/drawing/2014/main" id="{C2BC8C34-2A52-E00C-576D-7CDF0E52A749}"/>
              </a:ext>
            </a:extLst>
          </p:cNvPr>
          <p:cNvSpPr txBox="1">
            <a:spLocks/>
          </p:cNvSpPr>
          <p:nvPr/>
        </p:nvSpPr>
        <p:spPr>
          <a:xfrm>
            <a:off x="4251357" y="952919"/>
            <a:ext cx="3658601" cy="2080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a:t>Scotland’s food system is good for the natural environment, the climate, wildlife, and animal welfare.</a:t>
            </a:r>
          </a:p>
        </p:txBody>
      </p:sp>
      <p:sp>
        <p:nvSpPr>
          <p:cNvPr id="11" name="Content Placeholder 2">
            <a:extLst>
              <a:ext uri="{FF2B5EF4-FFF2-40B4-BE49-F238E27FC236}">
                <a16:creationId xmlns:a16="http://schemas.microsoft.com/office/drawing/2014/main" id="{23F94CF1-340A-220D-1FD1-753BD766F4A0}"/>
              </a:ext>
            </a:extLst>
          </p:cNvPr>
          <p:cNvSpPr txBox="1">
            <a:spLocks/>
          </p:cNvSpPr>
          <p:nvPr/>
        </p:nvSpPr>
        <p:spPr>
          <a:xfrm>
            <a:off x="8324285" y="952918"/>
            <a:ext cx="3658601" cy="2080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a:t>Scotland’s food system helps everyone to have good physical and mental health.</a:t>
            </a:r>
          </a:p>
        </p:txBody>
      </p:sp>
      <p:sp>
        <p:nvSpPr>
          <p:cNvPr id="19" name="Content Placeholder 2">
            <a:extLst>
              <a:ext uri="{FF2B5EF4-FFF2-40B4-BE49-F238E27FC236}">
                <a16:creationId xmlns:a16="http://schemas.microsoft.com/office/drawing/2014/main" id="{70724F29-DA3A-489A-4F4A-E2B42025D70C}"/>
              </a:ext>
            </a:extLst>
          </p:cNvPr>
          <p:cNvSpPr txBox="1">
            <a:spLocks/>
          </p:cNvSpPr>
          <p:nvPr/>
        </p:nvSpPr>
        <p:spPr>
          <a:xfrm>
            <a:off x="4251357" y="4343949"/>
            <a:ext cx="3658601" cy="2080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a:t>Scotland has a good food culture. Scottish people are interested in and educated about good and sustainable food. </a:t>
            </a:r>
          </a:p>
        </p:txBody>
      </p:sp>
      <p:sp>
        <p:nvSpPr>
          <p:cNvPr id="20" name="Content Placeholder 2">
            <a:extLst>
              <a:ext uri="{FF2B5EF4-FFF2-40B4-BE49-F238E27FC236}">
                <a16:creationId xmlns:a16="http://schemas.microsoft.com/office/drawing/2014/main" id="{C7665C49-080E-3519-5BB0-093F9446EF67}"/>
              </a:ext>
            </a:extLst>
          </p:cNvPr>
          <p:cNvSpPr txBox="1">
            <a:spLocks/>
          </p:cNvSpPr>
          <p:nvPr/>
        </p:nvSpPr>
        <p:spPr>
          <a:xfrm>
            <a:off x="8324285" y="4323777"/>
            <a:ext cx="3658601" cy="2080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a:t>Decisions we make in Scotland are good for food systems here and around the world. We share and learn from what other countries are doing.</a:t>
            </a:r>
          </a:p>
        </p:txBody>
      </p:sp>
    </p:spTree>
    <p:extLst>
      <p:ext uri="{BB962C8B-B14F-4D97-AF65-F5344CB8AC3E}">
        <p14:creationId xmlns:p14="http://schemas.microsoft.com/office/powerpoint/2010/main" val="389780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EE9C-753B-45EB-6C9A-B44F2A7E806C}"/>
              </a:ext>
            </a:extLst>
          </p:cNvPr>
          <p:cNvSpPr>
            <a:spLocks noGrp="1"/>
          </p:cNvSpPr>
          <p:nvPr>
            <p:ph type="title"/>
          </p:nvPr>
        </p:nvSpPr>
        <p:spPr/>
        <p:txBody>
          <a:bodyPr>
            <a:normAutofit/>
          </a:bodyPr>
          <a:lstStyle/>
          <a:p>
            <a:r>
              <a:rPr lang="en-GB" sz="6000">
                <a:latin typeface="Alegreya Sans Black" panose="00000A00000000000000" pitchFamily="2" charset="0"/>
              </a:rPr>
              <a:t>Good Food Nation</a:t>
            </a:r>
          </a:p>
        </p:txBody>
      </p:sp>
      <p:sp>
        <p:nvSpPr>
          <p:cNvPr id="3" name="Content Placeholder 2">
            <a:extLst>
              <a:ext uri="{FF2B5EF4-FFF2-40B4-BE49-F238E27FC236}">
                <a16:creationId xmlns:a16="http://schemas.microsoft.com/office/drawing/2014/main" id="{31D86BDA-22F9-F2FC-7325-547CCA29D432}"/>
              </a:ext>
            </a:extLst>
          </p:cNvPr>
          <p:cNvSpPr>
            <a:spLocks noGrp="1"/>
          </p:cNvSpPr>
          <p:nvPr>
            <p:ph idx="1"/>
          </p:nvPr>
        </p:nvSpPr>
        <p:spPr/>
        <p:txBody>
          <a:bodyPr>
            <a:normAutofit/>
          </a:bodyPr>
          <a:lstStyle/>
          <a:p>
            <a:pPr marL="0" indent="0">
              <a:lnSpc>
                <a:spcPct val="100000"/>
              </a:lnSpc>
              <a:buNone/>
            </a:pPr>
            <a:r>
              <a:rPr lang="en-GB" sz="3500"/>
              <a:t>Today / this week we’ll learn about:</a:t>
            </a:r>
          </a:p>
          <a:p>
            <a:pPr>
              <a:lnSpc>
                <a:spcPct val="100000"/>
              </a:lnSpc>
            </a:pPr>
            <a:r>
              <a:rPr lang="en-GB" sz="3500"/>
              <a:t>food in Scotland</a:t>
            </a:r>
          </a:p>
          <a:p>
            <a:pPr>
              <a:lnSpc>
                <a:spcPct val="100000"/>
              </a:lnSpc>
            </a:pPr>
            <a:r>
              <a:rPr lang="en-GB" sz="3500"/>
              <a:t>what rights have to do with food</a:t>
            </a:r>
          </a:p>
          <a:p>
            <a:pPr>
              <a:lnSpc>
                <a:spcPct val="100000"/>
              </a:lnSpc>
            </a:pPr>
            <a:r>
              <a:rPr lang="en-GB" sz="3500"/>
              <a:t>criteria needed for Scotland to become </a:t>
            </a:r>
          </a:p>
          <a:p>
            <a:pPr marL="0" indent="0">
              <a:lnSpc>
                <a:spcPct val="100000"/>
              </a:lnSpc>
              <a:buNone/>
            </a:pPr>
            <a:r>
              <a:rPr lang="en-GB" sz="3500"/>
              <a:t>   a Good Food Nation</a:t>
            </a:r>
          </a:p>
          <a:p>
            <a:pPr marL="0" indent="0">
              <a:lnSpc>
                <a:spcPct val="100000"/>
              </a:lnSpc>
              <a:buNone/>
            </a:pPr>
            <a:endParaRPr lang="en-GB" sz="3500"/>
          </a:p>
        </p:txBody>
      </p:sp>
      <p:pic>
        <p:nvPicPr>
          <p:cNvPr id="4" name="Picture 3" descr="A person wearing a hat and apron holding a bowl of soup&#10;&#10;Description automatically generated">
            <a:extLst>
              <a:ext uri="{FF2B5EF4-FFF2-40B4-BE49-F238E27FC236}">
                <a16:creationId xmlns:a16="http://schemas.microsoft.com/office/drawing/2014/main" id="{C60E2307-DFDD-C57B-7CAD-D3B95B16E0FE}"/>
              </a:ext>
            </a:extLst>
          </p:cNvPr>
          <p:cNvPicPr>
            <a:picLocks noChangeAspect="1"/>
          </p:cNvPicPr>
          <p:nvPr/>
        </p:nvPicPr>
        <p:blipFill>
          <a:blip r:embed="rId3"/>
          <a:stretch>
            <a:fillRect/>
          </a:stretch>
        </p:blipFill>
        <p:spPr>
          <a:xfrm>
            <a:off x="6480700" y="1171727"/>
            <a:ext cx="6865940" cy="6085108"/>
          </a:xfrm>
          <a:prstGeom prst="rect">
            <a:avLst/>
          </a:prstGeom>
        </p:spPr>
      </p:pic>
    </p:spTree>
    <p:extLst>
      <p:ext uri="{BB962C8B-B14F-4D97-AF65-F5344CB8AC3E}">
        <p14:creationId xmlns:p14="http://schemas.microsoft.com/office/powerpoint/2010/main" val="188121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5EA42-E193-EA4E-57A2-C9B37A7CC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2C5F6-A487-C46B-7CAF-0B97D9A7B39A}"/>
              </a:ext>
            </a:extLst>
          </p:cNvPr>
          <p:cNvSpPr>
            <a:spLocks noGrp="1"/>
          </p:cNvSpPr>
          <p:nvPr>
            <p:ph type="title"/>
          </p:nvPr>
        </p:nvSpPr>
        <p:spPr>
          <a:xfrm>
            <a:off x="299972" y="427756"/>
            <a:ext cx="5624578" cy="1325563"/>
          </a:xfrm>
        </p:spPr>
        <p:txBody>
          <a:bodyPr>
            <a:noAutofit/>
          </a:bodyPr>
          <a:lstStyle/>
          <a:p>
            <a:r>
              <a:rPr lang="en-GB" sz="4800" dirty="0">
                <a:latin typeface="Alegreya Sans Black" panose="00000A00000000000000" pitchFamily="2" charset="0"/>
              </a:rPr>
              <a:t>What do you think?</a:t>
            </a:r>
          </a:p>
        </p:txBody>
      </p:sp>
      <p:sp>
        <p:nvSpPr>
          <p:cNvPr id="3" name="Content Placeholder 2">
            <a:extLst>
              <a:ext uri="{FF2B5EF4-FFF2-40B4-BE49-F238E27FC236}">
                <a16:creationId xmlns:a16="http://schemas.microsoft.com/office/drawing/2014/main" id="{6D018DA2-07B9-4919-AC7B-B858199CE181}"/>
              </a:ext>
            </a:extLst>
          </p:cNvPr>
          <p:cNvSpPr>
            <a:spLocks noGrp="1"/>
          </p:cNvSpPr>
          <p:nvPr>
            <p:ph idx="1"/>
          </p:nvPr>
        </p:nvSpPr>
        <p:spPr>
          <a:xfrm>
            <a:off x="449893" y="1863203"/>
            <a:ext cx="5863226" cy="4351338"/>
          </a:xfrm>
        </p:spPr>
        <p:txBody>
          <a:bodyPr>
            <a:normAutofit lnSpcReduction="10000"/>
          </a:bodyPr>
          <a:lstStyle/>
          <a:p>
            <a:pPr marL="0" indent="0">
              <a:lnSpc>
                <a:spcPct val="100000"/>
              </a:lnSpc>
              <a:buNone/>
            </a:pPr>
            <a:r>
              <a:rPr lang="en-GB" sz="3500" dirty="0"/>
              <a:t>What are your views on Scotland becoming a Good Food Nation?</a:t>
            </a:r>
          </a:p>
          <a:p>
            <a:endParaRPr lang="en-GB" sz="1600" dirty="0"/>
          </a:p>
          <a:p>
            <a:pPr marL="0" indent="0">
              <a:buNone/>
            </a:pPr>
            <a:r>
              <a:rPr lang="en-GB" sz="3200" dirty="0">
                <a:hlinkClick r:id="rId3"/>
              </a:rPr>
              <a:t>https://forms.office.com/Pages/ResponsePage.aspx?id=R3T3DoMQ7E24nyfHZQdoQDNP5hkXMg5Ou7jwyQtENgRUOE5PSVJMM0hKQTdRT041TjhRT0xCWlRJNi4u</a:t>
            </a:r>
            <a:endParaRPr lang="en-GB" sz="3200" dirty="0"/>
          </a:p>
          <a:p>
            <a:endParaRPr lang="en-GB" sz="1600" dirty="0"/>
          </a:p>
        </p:txBody>
      </p:sp>
      <p:pic>
        <p:nvPicPr>
          <p:cNvPr id="5" name="Picture 4" descr="A qr code with black dots&#10;&#10;Description automatically generated">
            <a:extLst>
              <a:ext uri="{FF2B5EF4-FFF2-40B4-BE49-F238E27FC236}">
                <a16:creationId xmlns:a16="http://schemas.microsoft.com/office/drawing/2014/main" id="{758FA6A7-DC5E-6779-A0BC-D12B7FE5B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778" y="589115"/>
            <a:ext cx="5429250" cy="5429250"/>
          </a:xfrm>
          <a:prstGeom prst="rect">
            <a:avLst/>
          </a:prstGeom>
        </p:spPr>
      </p:pic>
    </p:spTree>
    <p:extLst>
      <p:ext uri="{BB962C8B-B14F-4D97-AF65-F5344CB8AC3E}">
        <p14:creationId xmlns:p14="http://schemas.microsoft.com/office/powerpoint/2010/main" val="152551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788E-59AD-697E-908E-9BA4CE6538FF}"/>
              </a:ext>
            </a:extLst>
          </p:cNvPr>
          <p:cNvSpPr>
            <a:spLocks noGrp="1"/>
          </p:cNvSpPr>
          <p:nvPr>
            <p:ph type="title"/>
          </p:nvPr>
        </p:nvSpPr>
        <p:spPr>
          <a:xfrm>
            <a:off x="838200" y="365125"/>
            <a:ext cx="10515600" cy="1670709"/>
          </a:xfrm>
        </p:spPr>
        <p:txBody>
          <a:bodyPr>
            <a:normAutofit/>
          </a:bodyPr>
          <a:lstStyle/>
          <a:p>
            <a:r>
              <a:rPr lang="en-GB" sz="5000">
                <a:latin typeface="Alegreya Sans Black" panose="00000A00000000000000" pitchFamily="2" charset="0"/>
              </a:rPr>
              <a:t>Mairi </a:t>
            </a:r>
            <a:r>
              <a:rPr lang="en-GB" sz="5000" err="1">
                <a:latin typeface="Alegreya Sans Black" panose="00000A00000000000000" pitchFamily="2" charset="0"/>
              </a:rPr>
              <a:t>Gougeon</a:t>
            </a:r>
            <a:r>
              <a:rPr lang="en-GB" sz="5000">
                <a:latin typeface="Alegreya Sans Black" panose="00000A00000000000000" pitchFamily="2" charset="0"/>
              </a:rPr>
              <a:t>, Cabinet Secretary for Rural Affairs, Land Reform and Islands</a:t>
            </a:r>
          </a:p>
        </p:txBody>
      </p:sp>
      <p:sp>
        <p:nvSpPr>
          <p:cNvPr id="3" name="TextBox 2">
            <a:extLst>
              <a:ext uri="{FF2B5EF4-FFF2-40B4-BE49-F238E27FC236}">
                <a16:creationId xmlns:a16="http://schemas.microsoft.com/office/drawing/2014/main" id="{1EB005CA-BFC4-B734-9AF9-6CD01D004777}"/>
              </a:ext>
            </a:extLst>
          </p:cNvPr>
          <p:cNvSpPr txBox="1"/>
          <p:nvPr/>
        </p:nvSpPr>
        <p:spPr>
          <a:xfrm>
            <a:off x="838200" y="3228788"/>
            <a:ext cx="2863970" cy="861774"/>
          </a:xfrm>
          <a:prstGeom prst="rect">
            <a:avLst/>
          </a:prstGeom>
          <a:noFill/>
        </p:spPr>
        <p:txBody>
          <a:bodyPr wrap="square" rtlCol="0">
            <a:spAutoFit/>
          </a:bodyPr>
          <a:lstStyle/>
          <a:p>
            <a:r>
              <a:rPr lang="en-GB" sz="5000">
                <a:hlinkClick r:id="rId3"/>
              </a:rPr>
              <a:t>Video link</a:t>
            </a:r>
            <a:endParaRPr lang="en-GB" sz="5000"/>
          </a:p>
        </p:txBody>
      </p:sp>
      <p:pic>
        <p:nvPicPr>
          <p:cNvPr id="5" name="Picture 4">
            <a:extLst>
              <a:ext uri="{FF2B5EF4-FFF2-40B4-BE49-F238E27FC236}">
                <a16:creationId xmlns:a16="http://schemas.microsoft.com/office/drawing/2014/main" id="{11525456-7468-2F3C-F089-F686B026DA7F}"/>
              </a:ext>
            </a:extLst>
          </p:cNvPr>
          <p:cNvPicPr>
            <a:picLocks noChangeAspect="1"/>
          </p:cNvPicPr>
          <p:nvPr/>
        </p:nvPicPr>
        <p:blipFill>
          <a:blip r:embed="rId4"/>
          <a:stretch>
            <a:fillRect/>
          </a:stretch>
        </p:blipFill>
        <p:spPr>
          <a:xfrm>
            <a:off x="5572664" y="2313523"/>
            <a:ext cx="4475900" cy="4051129"/>
          </a:xfrm>
          <a:prstGeom prst="ellipse">
            <a:avLst/>
          </a:prstGeom>
          <a:ln w="63500" cap="rnd">
            <a:noFill/>
          </a:ln>
          <a:effectLst/>
        </p:spPr>
      </p:pic>
    </p:spTree>
    <p:extLst>
      <p:ext uri="{BB962C8B-B14F-4D97-AF65-F5344CB8AC3E}">
        <p14:creationId xmlns:p14="http://schemas.microsoft.com/office/powerpoint/2010/main" val="3136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84080-F5AE-07EB-8217-9CAE1BC70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1636B7-C4D8-E570-F758-1FE5570A82AE}"/>
              </a:ext>
            </a:extLst>
          </p:cNvPr>
          <p:cNvSpPr>
            <a:spLocks noGrp="1"/>
          </p:cNvSpPr>
          <p:nvPr>
            <p:ph type="title"/>
          </p:nvPr>
        </p:nvSpPr>
        <p:spPr/>
        <p:txBody>
          <a:bodyPr>
            <a:normAutofit/>
          </a:bodyPr>
          <a:lstStyle/>
          <a:p>
            <a:r>
              <a:rPr lang="en-GB" sz="6000">
                <a:latin typeface="Alegreya Sans Black" panose="00000A00000000000000" pitchFamily="2" charset="0"/>
              </a:rPr>
              <a:t>Good Food Nation</a:t>
            </a:r>
          </a:p>
        </p:txBody>
      </p:sp>
      <p:sp>
        <p:nvSpPr>
          <p:cNvPr id="3" name="Content Placeholder 2">
            <a:extLst>
              <a:ext uri="{FF2B5EF4-FFF2-40B4-BE49-F238E27FC236}">
                <a16:creationId xmlns:a16="http://schemas.microsoft.com/office/drawing/2014/main" id="{59C9020D-D8BB-44C4-3E13-1357E915D175}"/>
              </a:ext>
            </a:extLst>
          </p:cNvPr>
          <p:cNvSpPr>
            <a:spLocks noGrp="1"/>
          </p:cNvSpPr>
          <p:nvPr>
            <p:ph idx="1"/>
          </p:nvPr>
        </p:nvSpPr>
        <p:spPr>
          <a:xfrm>
            <a:off x="838200" y="1825625"/>
            <a:ext cx="8193657" cy="4351338"/>
          </a:xfrm>
        </p:spPr>
        <p:txBody>
          <a:bodyPr>
            <a:normAutofit/>
          </a:bodyPr>
          <a:lstStyle/>
          <a:p>
            <a:pPr marL="0" indent="0">
              <a:lnSpc>
                <a:spcPct val="100000"/>
              </a:lnSpc>
              <a:buNone/>
            </a:pPr>
            <a:r>
              <a:rPr lang="en-GB" sz="3500"/>
              <a:t>…where everyone can take </a:t>
            </a:r>
            <a:r>
              <a:rPr lang="en-GB" sz="3500" b="1">
                <a:solidFill>
                  <a:schemeClr val="accent1"/>
                </a:solidFill>
              </a:rPr>
              <a:t>pleasure</a:t>
            </a:r>
            <a:r>
              <a:rPr lang="en-GB" sz="3500"/>
              <a:t> and pride in the food they produce, buy, cook, serve, and eat each day.</a:t>
            </a:r>
          </a:p>
        </p:txBody>
      </p:sp>
      <p:pic>
        <p:nvPicPr>
          <p:cNvPr id="4" name="Picture 3" descr="A person and a child holding a basket of food&#10;&#10;Description automatically generated">
            <a:extLst>
              <a:ext uri="{FF2B5EF4-FFF2-40B4-BE49-F238E27FC236}">
                <a16:creationId xmlns:a16="http://schemas.microsoft.com/office/drawing/2014/main" id="{1EDDDA38-2265-6353-600F-ACF438E0287C}"/>
              </a:ext>
            </a:extLst>
          </p:cNvPr>
          <p:cNvPicPr>
            <a:picLocks noChangeAspect="1"/>
          </p:cNvPicPr>
          <p:nvPr/>
        </p:nvPicPr>
        <p:blipFill>
          <a:blip r:embed="rId3"/>
          <a:stretch>
            <a:fillRect/>
          </a:stretch>
        </p:blipFill>
        <p:spPr>
          <a:xfrm flipH="1">
            <a:off x="6761937" y="1328530"/>
            <a:ext cx="6436744" cy="5704722"/>
          </a:xfrm>
          <a:prstGeom prst="rect">
            <a:avLst/>
          </a:prstGeom>
        </p:spPr>
      </p:pic>
    </p:spTree>
    <p:extLst>
      <p:ext uri="{BB962C8B-B14F-4D97-AF65-F5344CB8AC3E}">
        <p14:creationId xmlns:p14="http://schemas.microsoft.com/office/powerpoint/2010/main" val="275101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F6F15-BEB4-1F95-1297-E17126DA0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2B07F-4F1E-959E-E0B8-6EBC98DD18EA}"/>
              </a:ext>
            </a:extLst>
          </p:cNvPr>
          <p:cNvSpPr>
            <a:spLocks noGrp="1"/>
          </p:cNvSpPr>
          <p:nvPr>
            <p:ph type="title"/>
          </p:nvPr>
        </p:nvSpPr>
        <p:spPr/>
        <p:txBody>
          <a:bodyPr>
            <a:normAutofit/>
          </a:bodyPr>
          <a:lstStyle/>
          <a:p>
            <a:r>
              <a:rPr lang="en-GB" sz="6000">
                <a:latin typeface="Alegreya Sans Black" panose="00000A00000000000000" pitchFamily="2" charset="0"/>
              </a:rPr>
              <a:t>Good Food Nation</a:t>
            </a:r>
          </a:p>
        </p:txBody>
      </p:sp>
      <p:sp>
        <p:nvSpPr>
          <p:cNvPr id="3" name="Content Placeholder 2">
            <a:extLst>
              <a:ext uri="{FF2B5EF4-FFF2-40B4-BE49-F238E27FC236}">
                <a16:creationId xmlns:a16="http://schemas.microsoft.com/office/drawing/2014/main" id="{1CED8E1D-5C19-BFD3-FA4B-F985BD161654}"/>
              </a:ext>
            </a:extLst>
          </p:cNvPr>
          <p:cNvSpPr>
            <a:spLocks noGrp="1"/>
          </p:cNvSpPr>
          <p:nvPr>
            <p:ph idx="1"/>
          </p:nvPr>
        </p:nvSpPr>
        <p:spPr>
          <a:xfrm>
            <a:off x="838200" y="1825625"/>
            <a:ext cx="8190390" cy="4351338"/>
          </a:xfrm>
        </p:spPr>
        <p:txBody>
          <a:bodyPr>
            <a:normAutofit/>
          </a:bodyPr>
          <a:lstStyle/>
          <a:p>
            <a:pPr marL="0" indent="0">
              <a:lnSpc>
                <a:spcPct val="100000"/>
              </a:lnSpc>
              <a:buNone/>
            </a:pPr>
            <a:r>
              <a:rPr lang="en-GB" sz="3500"/>
              <a:t>…where everyone can take pleasure and </a:t>
            </a:r>
            <a:r>
              <a:rPr lang="en-GB" sz="3500" b="1">
                <a:solidFill>
                  <a:schemeClr val="accent1"/>
                </a:solidFill>
              </a:rPr>
              <a:t>pride</a:t>
            </a:r>
            <a:r>
              <a:rPr lang="en-GB" sz="3500"/>
              <a:t> in the food they produce, buy, cook, serve, and eat each day.</a:t>
            </a:r>
          </a:p>
        </p:txBody>
      </p:sp>
      <p:pic>
        <p:nvPicPr>
          <p:cNvPr id="4" name="Picture 3" descr="A person holding a fish&#10;&#10;Description automatically generated">
            <a:extLst>
              <a:ext uri="{FF2B5EF4-FFF2-40B4-BE49-F238E27FC236}">
                <a16:creationId xmlns:a16="http://schemas.microsoft.com/office/drawing/2014/main" id="{A0777111-AB15-7679-E6D0-F9EEC0FB8BCD}"/>
              </a:ext>
            </a:extLst>
          </p:cNvPr>
          <p:cNvPicPr>
            <a:picLocks noChangeAspect="1"/>
          </p:cNvPicPr>
          <p:nvPr/>
        </p:nvPicPr>
        <p:blipFill>
          <a:blip r:embed="rId3"/>
          <a:stretch>
            <a:fillRect/>
          </a:stretch>
        </p:blipFill>
        <p:spPr>
          <a:xfrm>
            <a:off x="6687515" y="1278384"/>
            <a:ext cx="6822139" cy="6046287"/>
          </a:xfrm>
          <a:prstGeom prst="rect">
            <a:avLst/>
          </a:prstGeom>
        </p:spPr>
      </p:pic>
    </p:spTree>
    <p:extLst>
      <p:ext uri="{BB962C8B-B14F-4D97-AF65-F5344CB8AC3E}">
        <p14:creationId xmlns:p14="http://schemas.microsoft.com/office/powerpoint/2010/main" val="420019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C5BA0-D924-20C7-1595-1CDAB7A9C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7CFE3-61F5-7526-D10A-44DFD4373CD7}"/>
              </a:ext>
            </a:extLst>
          </p:cNvPr>
          <p:cNvSpPr>
            <a:spLocks noGrp="1"/>
          </p:cNvSpPr>
          <p:nvPr>
            <p:ph type="title"/>
          </p:nvPr>
        </p:nvSpPr>
        <p:spPr/>
        <p:txBody>
          <a:bodyPr>
            <a:normAutofit/>
          </a:bodyPr>
          <a:lstStyle/>
          <a:p>
            <a:r>
              <a:rPr lang="en-GB" sz="6000">
                <a:latin typeface="Alegreya Sans Black" panose="00000A00000000000000" pitchFamily="2" charset="0"/>
              </a:rPr>
              <a:t>Good Food Nation</a:t>
            </a:r>
          </a:p>
        </p:txBody>
      </p:sp>
      <p:sp>
        <p:nvSpPr>
          <p:cNvPr id="3" name="Content Placeholder 2">
            <a:extLst>
              <a:ext uri="{FF2B5EF4-FFF2-40B4-BE49-F238E27FC236}">
                <a16:creationId xmlns:a16="http://schemas.microsoft.com/office/drawing/2014/main" id="{6D42E17D-4B8B-6BD6-0DFB-DDDD81856A89}"/>
              </a:ext>
            </a:extLst>
          </p:cNvPr>
          <p:cNvSpPr>
            <a:spLocks noGrp="1"/>
          </p:cNvSpPr>
          <p:nvPr>
            <p:ph idx="1"/>
          </p:nvPr>
        </p:nvSpPr>
        <p:spPr>
          <a:xfrm>
            <a:off x="838200" y="1825625"/>
            <a:ext cx="6246181" cy="4351338"/>
          </a:xfrm>
        </p:spPr>
        <p:txBody>
          <a:bodyPr>
            <a:normAutofit/>
          </a:bodyPr>
          <a:lstStyle/>
          <a:p>
            <a:pPr marL="0" indent="0">
              <a:lnSpc>
                <a:spcPct val="100000"/>
              </a:lnSpc>
              <a:buNone/>
            </a:pPr>
            <a:r>
              <a:rPr lang="en-GB" sz="3500"/>
              <a:t>…where everyone can take pride and pleasure in the food they </a:t>
            </a:r>
            <a:r>
              <a:rPr lang="en-GB" sz="3500" b="1">
                <a:solidFill>
                  <a:schemeClr val="accent5"/>
                </a:solidFill>
              </a:rPr>
              <a:t>produce, buy, cook, serve, and eat</a:t>
            </a:r>
            <a:r>
              <a:rPr lang="en-GB" sz="3500"/>
              <a:t> each day.</a:t>
            </a:r>
          </a:p>
        </p:txBody>
      </p:sp>
      <p:pic>
        <p:nvPicPr>
          <p:cNvPr id="7" name="Picture 6" descr="A group of people with different occupations&#10;&#10;Description automatically generated">
            <a:extLst>
              <a:ext uri="{FF2B5EF4-FFF2-40B4-BE49-F238E27FC236}">
                <a16:creationId xmlns:a16="http://schemas.microsoft.com/office/drawing/2014/main" id="{354417BC-20F9-9B47-389E-DF45442C4C08}"/>
              </a:ext>
            </a:extLst>
          </p:cNvPr>
          <p:cNvPicPr>
            <a:picLocks noChangeAspect="1"/>
          </p:cNvPicPr>
          <p:nvPr/>
        </p:nvPicPr>
        <p:blipFill>
          <a:blip r:embed="rId3"/>
          <a:stretch>
            <a:fillRect/>
          </a:stretch>
        </p:blipFill>
        <p:spPr>
          <a:xfrm>
            <a:off x="6066581" y="1510562"/>
            <a:ext cx="6246180" cy="5535830"/>
          </a:xfrm>
          <a:prstGeom prst="rect">
            <a:avLst/>
          </a:prstGeom>
        </p:spPr>
      </p:pic>
    </p:spTree>
    <p:extLst>
      <p:ext uri="{BB962C8B-B14F-4D97-AF65-F5344CB8AC3E}">
        <p14:creationId xmlns:p14="http://schemas.microsoft.com/office/powerpoint/2010/main" val="412818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C0D9C-ADE3-A5EC-D160-4B23AFABD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D212D-9526-A66A-1007-462E4E659FCD}"/>
              </a:ext>
            </a:extLst>
          </p:cNvPr>
          <p:cNvSpPr>
            <a:spLocks noGrp="1"/>
          </p:cNvSpPr>
          <p:nvPr>
            <p:ph type="title"/>
          </p:nvPr>
        </p:nvSpPr>
        <p:spPr/>
        <p:txBody>
          <a:bodyPr>
            <a:normAutofit/>
          </a:bodyPr>
          <a:lstStyle/>
          <a:p>
            <a:r>
              <a:rPr lang="en-GB" sz="6000">
                <a:latin typeface="Alegreya Sans Black" panose="00000A00000000000000" pitchFamily="2" charset="0"/>
              </a:rPr>
              <a:t>Rights and food</a:t>
            </a:r>
          </a:p>
        </p:txBody>
      </p:sp>
      <p:sp>
        <p:nvSpPr>
          <p:cNvPr id="3" name="Content Placeholder 2">
            <a:extLst>
              <a:ext uri="{FF2B5EF4-FFF2-40B4-BE49-F238E27FC236}">
                <a16:creationId xmlns:a16="http://schemas.microsoft.com/office/drawing/2014/main" id="{101C69D7-C3DF-B018-6A1D-D057F0F7892C}"/>
              </a:ext>
            </a:extLst>
          </p:cNvPr>
          <p:cNvSpPr>
            <a:spLocks noGrp="1"/>
          </p:cNvSpPr>
          <p:nvPr>
            <p:ph idx="1"/>
          </p:nvPr>
        </p:nvSpPr>
        <p:spPr>
          <a:xfrm>
            <a:off x="838200" y="1825625"/>
            <a:ext cx="10515600" cy="891696"/>
          </a:xfrm>
        </p:spPr>
        <p:txBody>
          <a:bodyPr>
            <a:normAutofit/>
          </a:bodyPr>
          <a:lstStyle/>
          <a:p>
            <a:pPr marL="0" indent="0">
              <a:lnSpc>
                <a:spcPct val="100000"/>
              </a:lnSpc>
              <a:buNone/>
            </a:pPr>
            <a:r>
              <a:rPr lang="en-GB" sz="3500"/>
              <a:t>Why are we engaged in this consultation?</a:t>
            </a:r>
          </a:p>
        </p:txBody>
      </p:sp>
      <p:sp>
        <p:nvSpPr>
          <p:cNvPr id="5" name="TextBox 4">
            <a:extLst>
              <a:ext uri="{FF2B5EF4-FFF2-40B4-BE49-F238E27FC236}">
                <a16:creationId xmlns:a16="http://schemas.microsoft.com/office/drawing/2014/main" id="{C0132601-CAE4-3F79-122A-4DE50DBBBDA0}"/>
              </a:ext>
            </a:extLst>
          </p:cNvPr>
          <p:cNvSpPr txBox="1"/>
          <p:nvPr/>
        </p:nvSpPr>
        <p:spPr>
          <a:xfrm>
            <a:off x="3890512" y="4213202"/>
            <a:ext cx="6159261" cy="1938992"/>
          </a:xfrm>
          <a:prstGeom prst="rect">
            <a:avLst/>
          </a:prstGeom>
          <a:noFill/>
        </p:spPr>
        <p:txBody>
          <a:bodyPr wrap="square" rtlCol="0">
            <a:spAutoFit/>
          </a:bodyPr>
          <a:lstStyle/>
          <a:p>
            <a:r>
              <a:rPr lang="en-GB" sz="2400" b="1"/>
              <a:t>Article 12</a:t>
            </a:r>
          </a:p>
          <a:p>
            <a:r>
              <a:rPr lang="en-GB" sz="2400"/>
              <a:t>When adults are making decisions that affect children, they should ask them what they think.</a:t>
            </a:r>
          </a:p>
          <a:p>
            <a:r>
              <a:rPr lang="en-GB" sz="2400"/>
              <a:t>Adults should take account of children’s views when making the decision.</a:t>
            </a:r>
          </a:p>
        </p:txBody>
      </p:sp>
      <p:pic>
        <p:nvPicPr>
          <p:cNvPr id="7" name="Picture 6">
            <a:extLst>
              <a:ext uri="{FF2B5EF4-FFF2-40B4-BE49-F238E27FC236}">
                <a16:creationId xmlns:a16="http://schemas.microsoft.com/office/drawing/2014/main" id="{79EC23A0-6A1F-5443-2DEA-79E3D0CC78B4}"/>
              </a:ext>
            </a:extLst>
          </p:cNvPr>
          <p:cNvPicPr>
            <a:picLocks noChangeAspect="1"/>
          </p:cNvPicPr>
          <p:nvPr/>
        </p:nvPicPr>
        <p:blipFill>
          <a:blip r:embed="rId3"/>
          <a:stretch>
            <a:fillRect/>
          </a:stretch>
        </p:blipFill>
        <p:spPr>
          <a:xfrm>
            <a:off x="919432" y="2606812"/>
            <a:ext cx="2572109" cy="3429479"/>
          </a:xfrm>
          <a:prstGeom prst="rect">
            <a:avLst/>
          </a:prstGeom>
        </p:spPr>
      </p:pic>
    </p:spTree>
    <p:extLst>
      <p:ext uri="{BB962C8B-B14F-4D97-AF65-F5344CB8AC3E}">
        <p14:creationId xmlns:p14="http://schemas.microsoft.com/office/powerpoint/2010/main" val="3868499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B0C56-0962-A401-8FCE-AE141373FB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38313-0DB7-D34B-D1F0-E4CACCF94D9C}"/>
              </a:ext>
            </a:extLst>
          </p:cNvPr>
          <p:cNvSpPr>
            <a:spLocks noGrp="1"/>
          </p:cNvSpPr>
          <p:nvPr>
            <p:ph type="title"/>
          </p:nvPr>
        </p:nvSpPr>
        <p:spPr/>
        <p:txBody>
          <a:bodyPr>
            <a:normAutofit/>
          </a:bodyPr>
          <a:lstStyle/>
          <a:p>
            <a:r>
              <a:rPr lang="en-GB" sz="6000">
                <a:latin typeface="Alegreya Sans Black" panose="00000A00000000000000" pitchFamily="2" charset="0"/>
              </a:rPr>
              <a:t>Rights and food</a:t>
            </a:r>
          </a:p>
        </p:txBody>
      </p:sp>
      <p:sp>
        <p:nvSpPr>
          <p:cNvPr id="3" name="Content Placeholder 2">
            <a:extLst>
              <a:ext uri="{FF2B5EF4-FFF2-40B4-BE49-F238E27FC236}">
                <a16:creationId xmlns:a16="http://schemas.microsoft.com/office/drawing/2014/main" id="{56BA8720-8734-884D-2EFB-2CCB3A6D38F6}"/>
              </a:ext>
            </a:extLst>
          </p:cNvPr>
          <p:cNvSpPr>
            <a:spLocks noGrp="1"/>
          </p:cNvSpPr>
          <p:nvPr>
            <p:ph idx="1"/>
          </p:nvPr>
        </p:nvSpPr>
        <p:spPr/>
        <p:txBody>
          <a:bodyPr>
            <a:normAutofit/>
          </a:bodyPr>
          <a:lstStyle/>
          <a:p>
            <a:pPr marL="0" indent="0">
              <a:lnSpc>
                <a:spcPct val="100000"/>
              </a:lnSpc>
              <a:buNone/>
            </a:pPr>
            <a:r>
              <a:rPr lang="en-GB" sz="3500"/>
              <a:t>What rights do we have that entitle us to food?</a:t>
            </a:r>
          </a:p>
        </p:txBody>
      </p:sp>
    </p:spTree>
    <p:extLst>
      <p:ext uri="{BB962C8B-B14F-4D97-AF65-F5344CB8AC3E}">
        <p14:creationId xmlns:p14="http://schemas.microsoft.com/office/powerpoint/2010/main" val="193567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B6C82-A5FC-02FA-24BA-DFDC8D271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2E64B-239D-05DB-7995-A7539B3E168C}"/>
              </a:ext>
            </a:extLst>
          </p:cNvPr>
          <p:cNvSpPr>
            <a:spLocks noGrp="1"/>
          </p:cNvSpPr>
          <p:nvPr>
            <p:ph type="title"/>
          </p:nvPr>
        </p:nvSpPr>
        <p:spPr/>
        <p:txBody>
          <a:bodyPr>
            <a:normAutofit/>
          </a:bodyPr>
          <a:lstStyle/>
          <a:p>
            <a:r>
              <a:rPr lang="en-GB" sz="6000">
                <a:latin typeface="Alegreya Sans Black" panose="00000A00000000000000" pitchFamily="2" charset="0"/>
              </a:rPr>
              <a:t>Rights and food</a:t>
            </a:r>
          </a:p>
        </p:txBody>
      </p:sp>
      <p:sp>
        <p:nvSpPr>
          <p:cNvPr id="3" name="Content Placeholder 2">
            <a:extLst>
              <a:ext uri="{FF2B5EF4-FFF2-40B4-BE49-F238E27FC236}">
                <a16:creationId xmlns:a16="http://schemas.microsoft.com/office/drawing/2014/main" id="{B4FE0CCB-7B46-B8AC-9B9B-6AAE0EF8089E}"/>
              </a:ext>
            </a:extLst>
          </p:cNvPr>
          <p:cNvSpPr>
            <a:spLocks noGrp="1"/>
          </p:cNvSpPr>
          <p:nvPr>
            <p:ph idx="1"/>
          </p:nvPr>
        </p:nvSpPr>
        <p:spPr/>
        <p:txBody>
          <a:bodyPr>
            <a:normAutofit/>
          </a:bodyPr>
          <a:lstStyle/>
          <a:p>
            <a:pPr marL="0" indent="0">
              <a:lnSpc>
                <a:spcPct val="100000"/>
              </a:lnSpc>
              <a:buNone/>
            </a:pPr>
            <a:r>
              <a:rPr lang="en-GB" sz="3500"/>
              <a:t>What rights do we have that entitle us to food?</a:t>
            </a:r>
          </a:p>
        </p:txBody>
      </p:sp>
      <p:pic>
        <p:nvPicPr>
          <p:cNvPr id="5" name="Picture 4">
            <a:extLst>
              <a:ext uri="{FF2B5EF4-FFF2-40B4-BE49-F238E27FC236}">
                <a16:creationId xmlns:a16="http://schemas.microsoft.com/office/drawing/2014/main" id="{D65824E3-114F-B0EC-9AF0-3051553FC97C}"/>
              </a:ext>
            </a:extLst>
          </p:cNvPr>
          <p:cNvPicPr>
            <a:picLocks/>
          </p:cNvPicPr>
          <p:nvPr/>
        </p:nvPicPr>
        <p:blipFill rotWithShape="1">
          <a:blip r:embed="rId3"/>
          <a:srcRect l="75093" t="5591" r="1328" b="4062"/>
          <a:stretch/>
        </p:blipFill>
        <p:spPr>
          <a:xfrm>
            <a:off x="838200" y="3013332"/>
            <a:ext cx="2390400" cy="3261941"/>
          </a:xfrm>
          <a:prstGeom prst="rect">
            <a:avLst/>
          </a:prstGeom>
        </p:spPr>
      </p:pic>
      <p:pic>
        <p:nvPicPr>
          <p:cNvPr id="6" name="Picture 5">
            <a:extLst>
              <a:ext uri="{FF2B5EF4-FFF2-40B4-BE49-F238E27FC236}">
                <a16:creationId xmlns:a16="http://schemas.microsoft.com/office/drawing/2014/main" id="{96D11078-06E9-9609-224B-07C8198FF639}"/>
              </a:ext>
            </a:extLst>
          </p:cNvPr>
          <p:cNvPicPr>
            <a:picLocks/>
          </p:cNvPicPr>
          <p:nvPr/>
        </p:nvPicPr>
        <p:blipFill rotWithShape="1">
          <a:blip r:embed="rId3"/>
          <a:srcRect l="4626" t="4826" r="71795" b="4826"/>
          <a:stretch/>
        </p:blipFill>
        <p:spPr>
          <a:xfrm>
            <a:off x="3519917" y="2963760"/>
            <a:ext cx="2390400" cy="3261941"/>
          </a:xfrm>
          <a:prstGeom prst="rect">
            <a:avLst/>
          </a:prstGeom>
        </p:spPr>
      </p:pic>
      <p:pic>
        <p:nvPicPr>
          <p:cNvPr id="7" name="Picture 6">
            <a:extLst>
              <a:ext uri="{FF2B5EF4-FFF2-40B4-BE49-F238E27FC236}">
                <a16:creationId xmlns:a16="http://schemas.microsoft.com/office/drawing/2014/main" id="{9C529C36-7FD2-FE38-889B-3DE4A6F47DBE}"/>
              </a:ext>
            </a:extLst>
          </p:cNvPr>
          <p:cNvPicPr>
            <a:picLocks noChangeAspect="1"/>
          </p:cNvPicPr>
          <p:nvPr/>
        </p:nvPicPr>
        <p:blipFill rotWithShape="1">
          <a:blip r:embed="rId3"/>
          <a:srcRect l="52011" t="4826" r="25176" b="4826"/>
          <a:stretch/>
        </p:blipFill>
        <p:spPr>
          <a:xfrm>
            <a:off x="6201384" y="2963760"/>
            <a:ext cx="2390525" cy="3261941"/>
          </a:xfrm>
          <a:prstGeom prst="rect">
            <a:avLst/>
          </a:prstGeom>
        </p:spPr>
      </p:pic>
      <p:pic>
        <p:nvPicPr>
          <p:cNvPr id="9" name="Picture 8">
            <a:extLst>
              <a:ext uri="{FF2B5EF4-FFF2-40B4-BE49-F238E27FC236}">
                <a16:creationId xmlns:a16="http://schemas.microsoft.com/office/drawing/2014/main" id="{A0B8D197-A3FC-C05B-5024-94A9B3235660}"/>
              </a:ext>
            </a:extLst>
          </p:cNvPr>
          <p:cNvPicPr>
            <a:picLocks/>
          </p:cNvPicPr>
          <p:nvPr/>
        </p:nvPicPr>
        <p:blipFill rotWithShape="1">
          <a:blip r:embed="rId4"/>
          <a:srcRect l="2237" t="2526" r="2536" b="8304"/>
          <a:stretch/>
        </p:blipFill>
        <p:spPr>
          <a:xfrm>
            <a:off x="8882976" y="2963760"/>
            <a:ext cx="2390400" cy="3261941"/>
          </a:xfrm>
          <a:prstGeom prst="rect">
            <a:avLst/>
          </a:prstGeom>
        </p:spPr>
      </p:pic>
    </p:spTree>
    <p:extLst>
      <p:ext uri="{BB962C8B-B14F-4D97-AF65-F5344CB8AC3E}">
        <p14:creationId xmlns:p14="http://schemas.microsoft.com/office/powerpoint/2010/main" val="502282578"/>
      </p:ext>
    </p:extLst>
  </p:cSld>
  <p:clrMapOvr>
    <a:masterClrMapping/>
  </p:clrMapOvr>
</p:sld>
</file>

<file path=ppt/theme/theme1.xml><?xml version="1.0" encoding="utf-8"?>
<a:theme xmlns:a="http://schemas.openxmlformats.org/drawingml/2006/main" name="Office Theme">
  <a:themeElements>
    <a:clrScheme name="GFN-consultation">
      <a:dk1>
        <a:sysClr val="windowText" lastClr="000000"/>
      </a:dk1>
      <a:lt1>
        <a:sysClr val="window" lastClr="FFFFFF"/>
      </a:lt1>
      <a:dk2>
        <a:srgbClr val="46320A"/>
      </a:dk2>
      <a:lt2>
        <a:srgbClr val="F1EA80"/>
      </a:lt2>
      <a:accent1>
        <a:srgbClr val="FF3525"/>
      </a:accent1>
      <a:accent2>
        <a:srgbClr val="FF6432"/>
      </a:accent2>
      <a:accent3>
        <a:srgbClr val="EFC831"/>
      </a:accent3>
      <a:accent4>
        <a:srgbClr val="FFDFE8"/>
      </a:accent4>
      <a:accent5>
        <a:srgbClr val="94B036"/>
      </a:accent5>
      <a:accent6>
        <a:srgbClr val="D3DE5D"/>
      </a:accent6>
      <a:hlink>
        <a:srgbClr val="94B036"/>
      </a:hlink>
      <a:folHlink>
        <a:srgbClr val="D2D7B8"/>
      </a:folHlink>
    </a:clrScheme>
    <a:fontScheme name="Custom 2">
      <a:majorFont>
        <a:latin typeface="Alegreya Sans"/>
        <a:ea typeface=""/>
        <a:cs typeface=""/>
      </a:majorFont>
      <a:minorFont>
        <a:latin typeface="Alegreya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DFAC836350AF4C95654E5029D9B3BC" ma:contentTypeVersion="18" ma:contentTypeDescription="Create a new document." ma:contentTypeScope="" ma:versionID="925cc14fc361401e65b2582f1010c83d">
  <xsd:schema xmlns:xsd="http://www.w3.org/2001/XMLSchema" xmlns:xs="http://www.w3.org/2001/XMLSchema" xmlns:p="http://schemas.microsoft.com/office/2006/metadata/properties" xmlns:ns2="8709b0ad-d7e7-48e9-8f29-492b7481636a" xmlns:ns3="fd9c6334-d28e-40ee-bb1e-353b4598d869" targetNamespace="http://schemas.microsoft.com/office/2006/metadata/properties" ma:root="true" ma:fieldsID="df7c68f378494f25cf6216b29a992c98" ns2:_="" ns3:_="">
    <xsd:import namespace="8709b0ad-d7e7-48e9-8f29-492b7481636a"/>
    <xsd:import namespace="fd9c6334-d28e-40ee-bb1e-353b4598d8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9b0ad-d7e7-48e9-8f29-492b74816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06e419-032a-4faf-b6a8-2ff56bf250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9c6334-d28e-40ee-bb1e-353b4598d8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3c5f887-c995-49de-9d46-3176896b62bc}" ma:internalName="TaxCatchAll" ma:showField="CatchAllData" ma:web="fd9c6334-d28e-40ee-bb1e-353b4598d8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00518E-88D5-415F-B5B9-AE92CECAAF65}">
  <ds:schemaRefs>
    <ds:schemaRef ds:uri="8709b0ad-d7e7-48e9-8f29-492b7481636a"/>
    <ds:schemaRef ds:uri="fd9c6334-d28e-40ee-bb1e-353b4598d8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6F04C8-7F8A-4563-A112-578482040D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1327</Words>
  <Application>Microsoft Office PowerPoint</Application>
  <PresentationFormat>Widescreen</PresentationFormat>
  <Paragraphs>121</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Alegreya Sans</vt:lpstr>
      <vt:lpstr>Alegreya Sans Black</vt:lpstr>
      <vt:lpstr>Alegreya Sans Medium</vt:lpstr>
      <vt:lpstr>Aptos</vt:lpstr>
      <vt:lpstr>Arial</vt:lpstr>
      <vt:lpstr>Calibri</vt:lpstr>
      <vt:lpstr>Office Theme</vt:lpstr>
      <vt:lpstr>PowerPoint Presentation</vt:lpstr>
      <vt:lpstr>Good Food Nation</vt:lpstr>
      <vt:lpstr>Mairi Gougeon, Cabinet Secretary for Rural Affairs, Land Reform and Islands</vt:lpstr>
      <vt:lpstr>Good Food Nation</vt:lpstr>
      <vt:lpstr>Good Food Nation</vt:lpstr>
      <vt:lpstr>Good Food Nation</vt:lpstr>
      <vt:lpstr>Rights and food</vt:lpstr>
      <vt:lpstr>Rights and food</vt:lpstr>
      <vt:lpstr>Rights and food</vt:lpstr>
      <vt:lpstr>Good Food Nation outcomes</vt:lpstr>
      <vt:lpstr>Good Food Nation outcomes</vt:lpstr>
      <vt:lpstr>Good Food Nation outcomes</vt:lpstr>
      <vt:lpstr>Good Food Nation outcomes</vt:lpstr>
      <vt:lpstr>Good Food Nation outcomes</vt:lpstr>
      <vt:lpstr>Good Food Nation outcomes</vt:lpstr>
      <vt:lpstr>Good Food Nation outcomes</vt:lpstr>
      <vt:lpstr>Good Food Nation outcomes</vt:lpstr>
      <vt:lpstr>PowerPoint Presentation</vt:lpstr>
      <vt:lpstr>PowerPoint Presentation</vt:lpstr>
      <vt:lpstr>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Chworow</dc:creator>
  <cp:lastModifiedBy>Kirsten Leask</cp:lastModifiedBy>
  <cp:revision>4</cp:revision>
  <dcterms:created xsi:type="dcterms:W3CDTF">2024-02-09T12:44:42Z</dcterms:created>
  <dcterms:modified xsi:type="dcterms:W3CDTF">2024-04-08T12:55:22Z</dcterms:modified>
</cp:coreProperties>
</file>