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2"/>
  </p:notesMasterIdLst>
  <p:sldIdLst>
    <p:sldId id="256" r:id="rId4"/>
    <p:sldId id="283" r:id="rId5"/>
    <p:sldId id="274" r:id="rId6"/>
    <p:sldId id="259" r:id="rId7"/>
    <p:sldId id="284" r:id="rId8"/>
    <p:sldId id="282" r:id="rId9"/>
    <p:sldId id="263" r:id="rId10"/>
    <p:sldId id="264" r:id="rId11"/>
    <p:sldId id="265" r:id="rId12"/>
    <p:sldId id="267" r:id="rId13"/>
    <p:sldId id="269" r:id="rId14"/>
    <p:sldId id="271" r:id="rId15"/>
    <p:sldId id="268" r:id="rId16"/>
    <p:sldId id="270" r:id="rId17"/>
    <p:sldId id="266" r:id="rId18"/>
    <p:sldId id="272" r:id="rId19"/>
    <p:sldId id="276"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6EB"/>
    <a:srgbClr val="EDEEE1"/>
    <a:srgbClr val="D2D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1477" autoAdjust="0"/>
  </p:normalViewPr>
  <p:slideViewPr>
    <p:cSldViewPr snapToGrid="0">
      <p:cViewPr varScale="1">
        <p:scale>
          <a:sx n="93" d="100"/>
          <a:sy n="93" d="100"/>
        </p:scale>
        <p:origin x="12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E065B-7C95-4378-B5DF-6E64A7FF0044}"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3D4A9-D787-4F45-955D-0316A0F64FEB}" type="slidenum">
              <a:rPr lang="en-GB" smtClean="0"/>
              <a:t>‹#›</a:t>
            </a:fld>
            <a:endParaRPr lang="en-GB"/>
          </a:p>
        </p:txBody>
      </p:sp>
    </p:spTree>
    <p:extLst>
      <p:ext uri="{BB962C8B-B14F-4D97-AF65-F5344CB8AC3E}">
        <p14:creationId xmlns:p14="http://schemas.microsoft.com/office/powerpoint/2010/main" val="40884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paces.hightail.com/space/JJ2jieeFDP/files/fi-6c858b58-3d8b-4d9b-8a25-c788727a3b5c/fv-392e0232-0678-4837-abf1-e1bf81638b04/MG%20-%20Consultation%20on%20Good%20Food%20Nation%20Plan%20for%20young%20people%20CLEAN%20SUBS%20MP4%20-%20060224.mp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The Government has just published the first Good Food Nation Plan for Scotland and they want to hear young people's views on their proposals.</a:t>
            </a:r>
            <a:r>
              <a:rPr lang="en-GB" dirty="0"/>
              <a:t> </a:t>
            </a:r>
          </a:p>
        </p:txBody>
      </p:sp>
      <p:sp>
        <p:nvSpPr>
          <p:cNvPr id="4" name="Slide Number Placeholder 3"/>
          <p:cNvSpPr>
            <a:spLocks noGrp="1"/>
          </p:cNvSpPr>
          <p:nvPr>
            <p:ph type="sldNum" sz="quarter" idx="5"/>
          </p:nvPr>
        </p:nvSpPr>
        <p:spPr/>
        <p:txBody>
          <a:bodyPr/>
          <a:lstStyle/>
          <a:p>
            <a:fld id="{7783D4A9-D787-4F45-955D-0316A0F64FEB}" type="slidenum">
              <a:rPr lang="en-GB" smtClean="0"/>
              <a:t>1</a:t>
            </a:fld>
            <a:endParaRPr lang="en-GB"/>
          </a:p>
        </p:txBody>
      </p:sp>
    </p:spTree>
    <p:extLst>
      <p:ext uri="{BB962C8B-B14F-4D97-AF65-F5344CB8AC3E}">
        <p14:creationId xmlns:p14="http://schemas.microsoft.com/office/powerpoint/2010/main" val="297679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OPTIONAL SLIDE:</a:t>
            </a:r>
          </a:p>
          <a:p>
            <a:r>
              <a:rPr lang="en-GB" sz="1800" b="0" i="0" u="none" strike="noStrike" dirty="0">
                <a:solidFill>
                  <a:srgbClr val="000000"/>
                </a:solidFill>
                <a:effectLst/>
                <a:latin typeface="Calibri" panose="020F0502020204030204" pitchFamily="34" charset="0"/>
              </a:rPr>
              <a:t>Do these outcomes speak to the Good Food Nation as you imagine it? Is anything missing?</a:t>
            </a:r>
            <a:r>
              <a:rPr lang="en-GB" dirty="0"/>
              <a:t> </a:t>
            </a:r>
          </a:p>
          <a:p>
            <a:r>
              <a:rPr lang="en-GB" dirty="0"/>
              <a:t>[5min]</a:t>
            </a:r>
          </a:p>
        </p:txBody>
      </p:sp>
      <p:sp>
        <p:nvSpPr>
          <p:cNvPr id="4" name="Slide Number Placeholder 3"/>
          <p:cNvSpPr>
            <a:spLocks noGrp="1"/>
          </p:cNvSpPr>
          <p:nvPr>
            <p:ph type="sldNum" sz="quarter" idx="5"/>
          </p:nvPr>
        </p:nvSpPr>
        <p:spPr/>
        <p:txBody>
          <a:bodyPr/>
          <a:lstStyle/>
          <a:p>
            <a:fld id="{7783D4A9-D787-4F45-955D-0316A0F64FEB}" type="slidenum">
              <a:rPr lang="en-GB" smtClean="0"/>
              <a:t>16</a:t>
            </a:fld>
            <a:endParaRPr lang="en-GB"/>
          </a:p>
        </p:txBody>
      </p:sp>
    </p:spTree>
    <p:extLst>
      <p:ext uri="{BB962C8B-B14F-4D97-AF65-F5344CB8AC3E}">
        <p14:creationId xmlns:p14="http://schemas.microsoft.com/office/powerpoint/2010/main" val="29342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Teacher-led form </a:t>
            </a:r>
            <a:r>
              <a:rPr lang="en-GB" sz="1800" b="1" dirty="0"/>
              <a:t>(students below 13 years old)</a:t>
            </a:r>
          </a:p>
          <a:p>
            <a:r>
              <a:rPr lang="en-GB" sz="1800" dirty="0"/>
              <a:t>https://forms.office.com/Pages/ResponsePage.aspx?id=R3T3DoMQ7E24nyfHZQdoQDNP5hkXMg5Ou7jwyQtENgRUOE5PSVJMM0hKQTdRT041TjhRT0xCWlRJNi4u</a:t>
            </a:r>
          </a:p>
          <a:p>
            <a:endParaRPr lang="en-GB" dirty="0"/>
          </a:p>
          <a:p>
            <a:endParaRPr lang="en-GB" dirty="0"/>
          </a:p>
        </p:txBody>
      </p:sp>
      <p:sp>
        <p:nvSpPr>
          <p:cNvPr id="4" name="Slide Number Placeholder 3"/>
          <p:cNvSpPr>
            <a:spLocks noGrp="1"/>
          </p:cNvSpPr>
          <p:nvPr>
            <p:ph type="sldNum" sz="quarter" idx="5"/>
          </p:nvPr>
        </p:nvSpPr>
        <p:spPr/>
        <p:txBody>
          <a:bodyPr/>
          <a:lstStyle/>
          <a:p>
            <a:fld id="{E6CBC3F1-20DD-4982-83AF-1F43E3CB2C4E}" type="slidenum">
              <a:rPr lang="en-GB" smtClean="0"/>
              <a:t>17</a:t>
            </a:fld>
            <a:endParaRPr lang="en-GB"/>
          </a:p>
        </p:txBody>
      </p:sp>
    </p:spTree>
    <p:extLst>
      <p:ext uri="{BB962C8B-B14F-4D97-AF65-F5344CB8AC3E}">
        <p14:creationId xmlns:p14="http://schemas.microsoft.com/office/powerpoint/2010/main" val="366691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Individual responses </a:t>
            </a:r>
            <a:r>
              <a:rPr lang="en-GB" b="1" dirty="0"/>
              <a:t>(students aged 13 years old and above)</a:t>
            </a:r>
          </a:p>
          <a:p>
            <a:r>
              <a:rPr lang="en-GB" dirty="0"/>
              <a:t>https://forms.office.com/Pages/ResponsePage.aspx?id=R3T3DoMQ7E24nyfHZQdoQDNP5hkXMg5Ou7jwyQtENgRUREpXVFVZT08zOEw1TUpWRDNRUFAwRlRJWS4u</a:t>
            </a:r>
          </a:p>
        </p:txBody>
      </p:sp>
      <p:sp>
        <p:nvSpPr>
          <p:cNvPr id="4" name="Slide Number Placeholder 3"/>
          <p:cNvSpPr>
            <a:spLocks noGrp="1"/>
          </p:cNvSpPr>
          <p:nvPr>
            <p:ph type="sldNum" sz="quarter" idx="5"/>
          </p:nvPr>
        </p:nvSpPr>
        <p:spPr/>
        <p:txBody>
          <a:bodyPr/>
          <a:lstStyle/>
          <a:p>
            <a:fld id="{7783D4A9-D787-4F45-955D-0316A0F64FEB}" type="slidenum">
              <a:rPr lang="en-GB" smtClean="0"/>
              <a:t>18</a:t>
            </a:fld>
            <a:endParaRPr lang="en-GB"/>
          </a:p>
        </p:txBody>
      </p:sp>
    </p:spTree>
    <p:extLst>
      <p:ext uri="{BB962C8B-B14F-4D97-AF65-F5344CB8AC3E}">
        <p14:creationId xmlns:p14="http://schemas.microsoft.com/office/powerpoint/2010/main" val="119377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83D4A9-D787-4F45-955D-0316A0F64FEB}" type="slidenum">
              <a:rPr lang="en-GB" smtClean="0"/>
              <a:t>2</a:t>
            </a:fld>
            <a:endParaRPr lang="en-GB"/>
          </a:p>
        </p:txBody>
      </p:sp>
    </p:spTree>
    <p:extLst>
      <p:ext uri="{BB962C8B-B14F-4D97-AF65-F5344CB8AC3E}">
        <p14:creationId xmlns:p14="http://schemas.microsoft.com/office/powerpoint/2010/main" val="287337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sng" strike="noStrike" dirty="0">
                <a:solidFill>
                  <a:srgbClr val="CC9900"/>
                </a:solidFill>
                <a:effectLst/>
                <a:latin typeface="Aptos Narrow" panose="020B0004020202020204" pitchFamily="34" charset="0"/>
                <a:hlinkClick r:id="rId3"/>
              </a:rPr>
              <a:t>https://spaces.hightail.com/space/JJ2jieeFDP/files/fi-6c858b58-3d8b-4d9b-8a25-c788727a3b5c/fv-392e0232-0678-4837-abf1-e1bf81638b04/MG - Consultation on Good Food Nation Plan for young people CLEAN SUBS MP4 - 060224.mp4</a:t>
            </a:r>
            <a:r>
              <a:rPr lang="en-GB" dirty="0"/>
              <a:t> </a:t>
            </a:r>
          </a:p>
          <a:p>
            <a:endParaRPr lang="en-GB" dirty="0"/>
          </a:p>
          <a:p>
            <a:r>
              <a:rPr lang="en-GB" dirty="0"/>
              <a:t>[2min]</a:t>
            </a:r>
          </a:p>
        </p:txBody>
      </p:sp>
      <p:sp>
        <p:nvSpPr>
          <p:cNvPr id="4" name="Slide Number Placeholder 3"/>
          <p:cNvSpPr>
            <a:spLocks noGrp="1"/>
          </p:cNvSpPr>
          <p:nvPr>
            <p:ph type="sldNum" sz="quarter" idx="5"/>
          </p:nvPr>
        </p:nvSpPr>
        <p:spPr/>
        <p:txBody>
          <a:bodyPr/>
          <a:lstStyle/>
          <a:p>
            <a:fld id="{7783D4A9-D787-4F45-955D-0316A0F64FEB}" type="slidenum">
              <a:rPr lang="en-GB" smtClean="0"/>
              <a:t>3</a:t>
            </a:fld>
            <a:endParaRPr lang="en-GB"/>
          </a:p>
        </p:txBody>
      </p:sp>
    </p:spTree>
    <p:extLst>
      <p:ext uri="{BB962C8B-B14F-4D97-AF65-F5344CB8AC3E}">
        <p14:creationId xmlns:p14="http://schemas.microsoft.com/office/powerpoint/2010/main" val="417543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Government wants Scotland to become a Good Food Nation, where everyone can take pride and pleasure in the food they produce, buy, cook, serve, and eat each day.</a:t>
            </a:r>
            <a:r>
              <a:rPr lang="en-GB" dirty="0"/>
              <a:t> </a:t>
            </a:r>
          </a:p>
          <a:p>
            <a:r>
              <a:rPr lang="en-GB" sz="1800" b="0" i="0" u="none" strike="noStrike" dirty="0">
                <a:solidFill>
                  <a:srgbClr val="000000"/>
                </a:solidFill>
                <a:effectLst/>
                <a:latin typeface="Calibri" panose="020F0502020204030204" pitchFamily="34" charset="0"/>
              </a:rPr>
              <a:t>What brings us pride and pleasure when it comes to food in Scotland? What are some of the problems / where do we fall short?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Point to the examples students give to point out connections between them and how many different people / jobs are related to food. Food is a complex topic - which is why it can be helpful to think about food as a system.</a:t>
            </a:r>
            <a:r>
              <a:rPr lang="en-GB" dirty="0"/>
              <a:t> </a:t>
            </a:r>
          </a:p>
          <a:p>
            <a:r>
              <a:rPr lang="en-GB" dirty="0"/>
              <a:t>[12-15min]</a:t>
            </a:r>
          </a:p>
          <a:p>
            <a:endParaRPr lang="en-GB" dirty="0"/>
          </a:p>
          <a:p>
            <a:endParaRPr lang="en-GB" dirty="0"/>
          </a:p>
          <a:p>
            <a:r>
              <a:rPr lang="en-GB" dirty="0"/>
              <a:t>OPTIONAL:</a:t>
            </a:r>
          </a:p>
          <a:p>
            <a:r>
              <a:rPr lang="en-GB" sz="1800" b="0" i="0" u="none" strike="noStrike" dirty="0">
                <a:solidFill>
                  <a:srgbClr val="000000"/>
                </a:solidFill>
                <a:effectLst/>
                <a:latin typeface="Calibri" panose="020F0502020204030204" pitchFamily="34" charset="0"/>
              </a:rPr>
              <a:t>Food systems game</a:t>
            </a:r>
            <a:r>
              <a:rPr lang="en-GB" dirty="0"/>
              <a:t> </a:t>
            </a:r>
            <a:r>
              <a:rPr lang="en-GB" sz="1800" b="0" i="0" u="none" strike="noStrike" dirty="0">
                <a:solidFill>
                  <a:srgbClr val="000000"/>
                </a:solidFill>
                <a:effectLst/>
                <a:latin typeface="Calibri" panose="020F0502020204030204" pitchFamily="34" charset="0"/>
              </a:rPr>
              <a:t>Let's play a game to show how a system works in practice.</a:t>
            </a:r>
            <a:br>
              <a:rPr lang="en-GB" sz="1800" b="0" i="0" u="none" strike="noStrike" dirty="0">
                <a:solidFill>
                  <a:srgbClr val="000000"/>
                </a:solidFill>
                <a:effectLst/>
                <a:latin typeface="Calibri" panose="020F0502020204030204" pitchFamily="34" charset="0"/>
              </a:rPr>
            </a:br>
            <a:r>
              <a:rPr lang="en-GB" sz="1800" b="0" i="0" u="none" strike="noStrike" dirty="0">
                <a:solidFill>
                  <a:srgbClr val="000000"/>
                </a:solidFill>
                <a:effectLst/>
                <a:latin typeface="Calibri" panose="020F0502020204030204" pitchFamily="34" charset="0"/>
              </a:rPr>
              <a:t>Arrange students in a circle. Ask them to pick two other students they are equidistant to, but not tell anyone who they chose. They have to keep the distance to the two students they've chosen. Now, ask one or two of the students to move and watch what happens.</a:t>
            </a:r>
            <a:r>
              <a:rPr lang="en-GB" dirty="0"/>
              <a:t> </a:t>
            </a:r>
            <a:r>
              <a:rPr lang="en-GB" sz="1800" b="0" i="0" u="none" strike="noStrike" dirty="0">
                <a:solidFill>
                  <a:srgbClr val="000000"/>
                </a:solidFill>
                <a:effectLst/>
                <a:latin typeface="Calibri" panose="020F0502020204030204" pitchFamily="34" charset="0"/>
              </a:rPr>
              <a:t> </a:t>
            </a:r>
            <a:r>
              <a:rPr lang="en-GB" dirty="0"/>
              <a:t> </a:t>
            </a:r>
            <a:r>
              <a:rPr lang="en-GB" sz="1800" b="0" i="0" u="none" strike="noStrike" dirty="0">
                <a:solidFill>
                  <a:srgbClr val="000000"/>
                </a:solidFill>
                <a:effectLst/>
                <a:latin typeface="Calibri" panose="020F0502020204030204" pitchFamily="34" charset="0"/>
              </a:rPr>
              <a:t>What did we notice? (when one person moves, everyone else has to move) What does this tell us about any changes we want to make to the food system in Scotland? (for instance, what if we want to eat more vegetables?)</a:t>
            </a:r>
            <a:r>
              <a:rPr lang="en-GB" dirty="0"/>
              <a:t> </a:t>
            </a:r>
          </a:p>
          <a:p>
            <a:r>
              <a:rPr lang="en-GB" dirty="0"/>
              <a:t>[10min]</a:t>
            </a:r>
          </a:p>
        </p:txBody>
      </p:sp>
      <p:sp>
        <p:nvSpPr>
          <p:cNvPr id="4" name="Slide Number Placeholder 3"/>
          <p:cNvSpPr>
            <a:spLocks noGrp="1"/>
          </p:cNvSpPr>
          <p:nvPr>
            <p:ph type="sldNum" sz="quarter" idx="5"/>
          </p:nvPr>
        </p:nvSpPr>
        <p:spPr/>
        <p:txBody>
          <a:bodyPr/>
          <a:lstStyle/>
          <a:p>
            <a:fld id="{7783D4A9-D787-4F45-955D-0316A0F64FEB}" type="slidenum">
              <a:rPr lang="en-GB" smtClean="0"/>
              <a:t>4</a:t>
            </a:fld>
            <a:endParaRPr lang="en-GB"/>
          </a:p>
        </p:txBody>
      </p:sp>
    </p:spTree>
    <p:extLst>
      <p:ext uri="{BB962C8B-B14F-4D97-AF65-F5344CB8AC3E}">
        <p14:creationId xmlns:p14="http://schemas.microsoft.com/office/powerpoint/2010/main" val="359819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https://youtu.be/4Gdyv1rd8MU</a:t>
            </a:r>
          </a:p>
        </p:txBody>
      </p:sp>
      <p:sp>
        <p:nvSpPr>
          <p:cNvPr id="4" name="Slide Number Placeholder 3"/>
          <p:cNvSpPr>
            <a:spLocks noGrp="1"/>
          </p:cNvSpPr>
          <p:nvPr>
            <p:ph type="sldNum" sz="quarter" idx="5"/>
          </p:nvPr>
        </p:nvSpPr>
        <p:spPr/>
        <p:txBody>
          <a:bodyPr/>
          <a:lstStyle/>
          <a:p>
            <a:fld id="{7783D4A9-D787-4F45-955D-0316A0F64FEB}" type="slidenum">
              <a:rPr lang="en-GB" smtClean="0"/>
              <a:t>5</a:t>
            </a:fld>
            <a:endParaRPr lang="en-GB"/>
          </a:p>
        </p:txBody>
      </p:sp>
    </p:spTree>
    <p:extLst>
      <p:ext uri="{BB962C8B-B14F-4D97-AF65-F5344CB8AC3E}">
        <p14:creationId xmlns:p14="http://schemas.microsoft.com/office/powerpoint/2010/main" val="11849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Does the map make you think differently about the discussion earlier (about pride and problems)? Do you want to add anything to what you said earlier?</a:t>
            </a:r>
            <a:r>
              <a:rPr lang="en-GB" dirty="0"/>
              <a:t> </a:t>
            </a:r>
          </a:p>
        </p:txBody>
      </p:sp>
      <p:sp>
        <p:nvSpPr>
          <p:cNvPr id="4" name="Slide Number Placeholder 3"/>
          <p:cNvSpPr>
            <a:spLocks noGrp="1"/>
          </p:cNvSpPr>
          <p:nvPr>
            <p:ph type="sldNum" sz="quarter" idx="5"/>
          </p:nvPr>
        </p:nvSpPr>
        <p:spPr/>
        <p:txBody>
          <a:bodyPr/>
          <a:lstStyle/>
          <a:p>
            <a:fld id="{7783D4A9-D787-4F45-955D-0316A0F64FEB}" type="slidenum">
              <a:rPr lang="en-GB" smtClean="0"/>
              <a:t>6</a:t>
            </a:fld>
            <a:endParaRPr lang="en-GB"/>
          </a:p>
        </p:txBody>
      </p:sp>
    </p:spTree>
    <p:extLst>
      <p:ext uri="{BB962C8B-B14F-4D97-AF65-F5344CB8AC3E}">
        <p14:creationId xmlns:p14="http://schemas.microsoft.com/office/powerpoint/2010/main" val="131077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government has come up with six outcomes for Scotland to achieve to become a Good Food Nation.</a:t>
            </a:r>
          </a:p>
          <a:p>
            <a:endParaRPr lang="en-GB" dirty="0"/>
          </a:p>
        </p:txBody>
      </p:sp>
      <p:sp>
        <p:nvSpPr>
          <p:cNvPr id="4" name="Slide Number Placeholder 3"/>
          <p:cNvSpPr>
            <a:spLocks noGrp="1"/>
          </p:cNvSpPr>
          <p:nvPr>
            <p:ph type="sldNum" sz="quarter" idx="5"/>
          </p:nvPr>
        </p:nvSpPr>
        <p:spPr/>
        <p:txBody>
          <a:bodyPr/>
          <a:lstStyle/>
          <a:p>
            <a:fld id="{7783D4A9-D787-4F45-955D-0316A0F64FEB}" type="slidenum">
              <a:rPr lang="en-GB" smtClean="0"/>
              <a:t>7</a:t>
            </a:fld>
            <a:endParaRPr lang="en-GB"/>
          </a:p>
        </p:txBody>
      </p:sp>
    </p:spTree>
    <p:extLst>
      <p:ext uri="{BB962C8B-B14F-4D97-AF65-F5344CB8AC3E}">
        <p14:creationId xmlns:p14="http://schemas.microsoft.com/office/powerpoint/2010/main" val="256389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We’re using the acronym ISHWEG to help us remember them: inclusive, sustainable, healthy, wealth-building, enjoyable and global.</a:t>
            </a:r>
          </a:p>
          <a:p>
            <a:endParaRPr lang="en-GB" dirty="0"/>
          </a:p>
        </p:txBody>
      </p:sp>
      <p:sp>
        <p:nvSpPr>
          <p:cNvPr id="4" name="Slide Number Placeholder 3"/>
          <p:cNvSpPr>
            <a:spLocks noGrp="1"/>
          </p:cNvSpPr>
          <p:nvPr>
            <p:ph type="sldNum" sz="quarter" idx="5"/>
          </p:nvPr>
        </p:nvSpPr>
        <p:spPr/>
        <p:txBody>
          <a:bodyPr/>
          <a:lstStyle/>
          <a:p>
            <a:fld id="{7783D4A9-D787-4F45-955D-0316A0F64FEB}" type="slidenum">
              <a:rPr lang="en-GB" smtClean="0"/>
              <a:t>8</a:t>
            </a:fld>
            <a:endParaRPr lang="en-GB"/>
          </a:p>
        </p:txBody>
      </p:sp>
    </p:spTree>
    <p:extLst>
      <p:ext uri="{BB962C8B-B14F-4D97-AF65-F5344CB8AC3E}">
        <p14:creationId xmlns:p14="http://schemas.microsoft.com/office/powerpoint/2010/main" val="26804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Do these outcomes speak to the Good Food Nation as you imagine it? Is anything missing?</a:t>
            </a:r>
            <a:r>
              <a:rPr lang="en-GB" dirty="0"/>
              <a:t> </a:t>
            </a:r>
          </a:p>
          <a:p>
            <a:r>
              <a:rPr lang="en-GB" dirty="0"/>
              <a:t>[5min]</a:t>
            </a:r>
          </a:p>
        </p:txBody>
      </p:sp>
      <p:sp>
        <p:nvSpPr>
          <p:cNvPr id="4" name="Slide Number Placeholder 3"/>
          <p:cNvSpPr>
            <a:spLocks noGrp="1"/>
          </p:cNvSpPr>
          <p:nvPr>
            <p:ph type="sldNum" sz="quarter" idx="5"/>
          </p:nvPr>
        </p:nvSpPr>
        <p:spPr/>
        <p:txBody>
          <a:bodyPr/>
          <a:lstStyle/>
          <a:p>
            <a:fld id="{7783D4A9-D787-4F45-955D-0316A0F64FEB}" type="slidenum">
              <a:rPr lang="en-GB" smtClean="0"/>
              <a:t>15</a:t>
            </a:fld>
            <a:endParaRPr lang="en-GB"/>
          </a:p>
        </p:txBody>
      </p:sp>
    </p:spTree>
    <p:extLst>
      <p:ext uri="{BB962C8B-B14F-4D97-AF65-F5344CB8AC3E}">
        <p14:creationId xmlns:p14="http://schemas.microsoft.com/office/powerpoint/2010/main" val="225996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7F6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667A-DF0F-A008-3FE0-EFFF10D30D5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C0ACD91-ACC6-B6A4-C4AC-D3D30B2A0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5916CCCD-C123-2938-05ED-876353A4D70D}"/>
              </a:ext>
            </a:extLst>
          </p:cNvPr>
          <p:cNvSpPr>
            <a:spLocks noGrp="1"/>
          </p:cNvSpPr>
          <p:nvPr>
            <p:ph type="dt" sz="half" idx="10"/>
          </p:nvPr>
        </p:nvSpPr>
        <p:spPr/>
        <p:txBody>
          <a:bodyPr/>
          <a:lstStyle/>
          <a:p>
            <a:fld id="{F91D3F51-526F-4D94-AB21-EC738D3C9125}" type="datetimeFigureOut">
              <a:rPr lang="en-GB" smtClean="0"/>
              <a:t>08/04/2024</a:t>
            </a:fld>
            <a:endParaRPr lang="en-GB" dirty="0"/>
          </a:p>
        </p:txBody>
      </p:sp>
      <p:sp>
        <p:nvSpPr>
          <p:cNvPr id="5" name="Footer Placeholder 4">
            <a:extLst>
              <a:ext uri="{FF2B5EF4-FFF2-40B4-BE49-F238E27FC236}">
                <a16:creationId xmlns:a16="http://schemas.microsoft.com/office/drawing/2014/main" id="{2395C354-EBDF-424E-A1D7-D11FAC839C9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59081D-4E3C-26AB-698B-E957E48E0A85}"/>
              </a:ext>
            </a:extLst>
          </p:cNvPr>
          <p:cNvSpPr>
            <a:spLocks noGrp="1"/>
          </p:cNvSpPr>
          <p:nvPr>
            <p:ph type="sldNum" sz="quarter" idx="12"/>
          </p:nvPr>
        </p:nvSpPr>
        <p:spPr/>
        <p:txBody>
          <a:bodyPr/>
          <a:lstStyle/>
          <a:p>
            <a:fld id="{807D25E3-A025-4F3E-9628-58B360D32BBB}" type="slidenum">
              <a:rPr lang="en-GB" smtClean="0"/>
              <a:t>‹#›</a:t>
            </a:fld>
            <a:endParaRPr lang="en-GB" dirty="0"/>
          </a:p>
        </p:txBody>
      </p:sp>
    </p:spTree>
    <p:extLst>
      <p:ext uri="{BB962C8B-B14F-4D97-AF65-F5344CB8AC3E}">
        <p14:creationId xmlns:p14="http://schemas.microsoft.com/office/powerpoint/2010/main" val="168680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7F6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0054-5663-1AFE-8433-0C28F81112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B54D77-2DA2-148C-95CD-AD687A2174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F9DB49-EC61-AECE-AFDE-15F5B1300A60}"/>
              </a:ext>
            </a:extLst>
          </p:cNvPr>
          <p:cNvSpPr>
            <a:spLocks noGrp="1"/>
          </p:cNvSpPr>
          <p:nvPr>
            <p:ph type="dt" sz="half" idx="10"/>
          </p:nvPr>
        </p:nvSpPr>
        <p:spPr/>
        <p:txBody>
          <a:bodyPr/>
          <a:lstStyle/>
          <a:p>
            <a:fld id="{F91D3F51-526F-4D94-AB21-EC738D3C9125}" type="datetimeFigureOut">
              <a:rPr lang="en-GB" smtClean="0"/>
              <a:t>08/04/2024</a:t>
            </a:fld>
            <a:endParaRPr lang="en-GB" dirty="0"/>
          </a:p>
        </p:txBody>
      </p:sp>
      <p:sp>
        <p:nvSpPr>
          <p:cNvPr id="5" name="Footer Placeholder 4">
            <a:extLst>
              <a:ext uri="{FF2B5EF4-FFF2-40B4-BE49-F238E27FC236}">
                <a16:creationId xmlns:a16="http://schemas.microsoft.com/office/drawing/2014/main" id="{BC690D3E-31ED-225C-F555-E5C47572AA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38A2366-32CA-5285-EE4C-CAA5B0F3B2E5}"/>
              </a:ext>
            </a:extLst>
          </p:cNvPr>
          <p:cNvSpPr>
            <a:spLocks noGrp="1"/>
          </p:cNvSpPr>
          <p:nvPr>
            <p:ph type="sldNum" sz="quarter" idx="12"/>
          </p:nvPr>
        </p:nvSpPr>
        <p:spPr/>
        <p:txBody>
          <a:bodyPr/>
          <a:lstStyle/>
          <a:p>
            <a:fld id="{807D25E3-A025-4F3E-9628-58B360D32BBB}" type="slidenum">
              <a:rPr lang="en-GB" smtClean="0"/>
              <a:t>‹#›</a:t>
            </a:fld>
            <a:endParaRPr lang="en-GB" dirty="0"/>
          </a:p>
        </p:txBody>
      </p:sp>
    </p:spTree>
    <p:extLst>
      <p:ext uri="{BB962C8B-B14F-4D97-AF65-F5344CB8AC3E}">
        <p14:creationId xmlns:p14="http://schemas.microsoft.com/office/powerpoint/2010/main" val="11634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7F6EB"/>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6741A-8202-1035-0A3E-3E06F6BBC4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447E4B-5E52-AD28-EBFF-BF6AE754B5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54F051-C9D7-7777-E341-AD340797D652}"/>
              </a:ext>
            </a:extLst>
          </p:cNvPr>
          <p:cNvSpPr>
            <a:spLocks noGrp="1"/>
          </p:cNvSpPr>
          <p:nvPr>
            <p:ph type="dt" sz="half" idx="10"/>
          </p:nvPr>
        </p:nvSpPr>
        <p:spPr/>
        <p:txBody>
          <a:bodyPr/>
          <a:lstStyle/>
          <a:p>
            <a:fld id="{F91D3F51-526F-4D94-AB21-EC738D3C9125}" type="datetimeFigureOut">
              <a:rPr lang="en-GB" smtClean="0"/>
              <a:t>08/04/2024</a:t>
            </a:fld>
            <a:endParaRPr lang="en-GB" dirty="0"/>
          </a:p>
        </p:txBody>
      </p:sp>
      <p:sp>
        <p:nvSpPr>
          <p:cNvPr id="5" name="Footer Placeholder 4">
            <a:extLst>
              <a:ext uri="{FF2B5EF4-FFF2-40B4-BE49-F238E27FC236}">
                <a16:creationId xmlns:a16="http://schemas.microsoft.com/office/drawing/2014/main" id="{307F0480-83C0-1250-1580-2383FCA2F5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B99BB2-C7D2-75A0-D011-C04BAB081F33}"/>
              </a:ext>
            </a:extLst>
          </p:cNvPr>
          <p:cNvSpPr>
            <a:spLocks noGrp="1"/>
          </p:cNvSpPr>
          <p:nvPr>
            <p:ph type="sldNum" sz="quarter" idx="12"/>
          </p:nvPr>
        </p:nvSpPr>
        <p:spPr/>
        <p:txBody>
          <a:bodyPr/>
          <a:lstStyle/>
          <a:p>
            <a:fld id="{807D25E3-A025-4F3E-9628-58B360D32BBB}" type="slidenum">
              <a:rPr lang="en-GB" smtClean="0"/>
              <a:t>‹#›</a:t>
            </a:fld>
            <a:endParaRPr lang="en-GB" dirty="0"/>
          </a:p>
        </p:txBody>
      </p:sp>
    </p:spTree>
    <p:extLst>
      <p:ext uri="{BB962C8B-B14F-4D97-AF65-F5344CB8AC3E}">
        <p14:creationId xmlns:p14="http://schemas.microsoft.com/office/powerpoint/2010/main" val="250012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7F6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D84A-CF00-844D-FCCB-6ECCFEEC94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B4D467-3292-FAB5-6B28-DF71BADE7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305F97-82A5-8912-D94C-7E570FFD0BDF}"/>
              </a:ext>
            </a:extLst>
          </p:cNvPr>
          <p:cNvSpPr>
            <a:spLocks noGrp="1"/>
          </p:cNvSpPr>
          <p:nvPr>
            <p:ph type="dt" sz="half" idx="10"/>
          </p:nvPr>
        </p:nvSpPr>
        <p:spPr/>
        <p:txBody>
          <a:bodyPr/>
          <a:lstStyle/>
          <a:p>
            <a:fld id="{F91D3F51-526F-4D94-AB21-EC738D3C9125}" type="datetimeFigureOut">
              <a:rPr lang="en-GB" smtClean="0"/>
              <a:t>08/04/2024</a:t>
            </a:fld>
            <a:endParaRPr lang="en-GB" dirty="0"/>
          </a:p>
        </p:txBody>
      </p:sp>
      <p:sp>
        <p:nvSpPr>
          <p:cNvPr id="5" name="Footer Placeholder 4">
            <a:extLst>
              <a:ext uri="{FF2B5EF4-FFF2-40B4-BE49-F238E27FC236}">
                <a16:creationId xmlns:a16="http://schemas.microsoft.com/office/drawing/2014/main" id="{4FC33FA0-25A6-D4E6-620C-A7638FE51E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B5CFEA5-298C-E8E8-F100-CA79FDB6D507}"/>
              </a:ext>
            </a:extLst>
          </p:cNvPr>
          <p:cNvSpPr>
            <a:spLocks noGrp="1"/>
          </p:cNvSpPr>
          <p:nvPr>
            <p:ph type="sldNum" sz="quarter" idx="12"/>
          </p:nvPr>
        </p:nvSpPr>
        <p:spPr/>
        <p:txBody>
          <a:bodyPr/>
          <a:lstStyle/>
          <a:p>
            <a:fld id="{807D25E3-A025-4F3E-9628-58B360D32BBB}" type="slidenum">
              <a:rPr lang="en-GB" smtClean="0"/>
              <a:t>‹#›</a:t>
            </a:fld>
            <a:endParaRPr lang="en-GB" dirty="0"/>
          </a:p>
        </p:txBody>
      </p:sp>
    </p:spTree>
    <p:extLst>
      <p:ext uri="{BB962C8B-B14F-4D97-AF65-F5344CB8AC3E}">
        <p14:creationId xmlns:p14="http://schemas.microsoft.com/office/powerpoint/2010/main" val="252122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7F6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A4F9-E752-A711-751F-1EAC439CB8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45EE2B-3934-8406-257C-6FF54D847A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CE21-0215-BA5E-81CB-30D4B5C8E3A4}"/>
              </a:ext>
            </a:extLst>
          </p:cNvPr>
          <p:cNvSpPr>
            <a:spLocks noGrp="1"/>
          </p:cNvSpPr>
          <p:nvPr>
            <p:ph type="dt" sz="half" idx="10"/>
          </p:nvPr>
        </p:nvSpPr>
        <p:spPr/>
        <p:txBody>
          <a:bodyPr/>
          <a:lstStyle/>
          <a:p>
            <a:fld id="{F91D3F51-526F-4D94-AB21-EC738D3C9125}" type="datetimeFigureOut">
              <a:rPr lang="en-GB" smtClean="0"/>
              <a:t>08/04/2024</a:t>
            </a:fld>
            <a:endParaRPr lang="en-GB" dirty="0"/>
          </a:p>
        </p:txBody>
      </p:sp>
      <p:sp>
        <p:nvSpPr>
          <p:cNvPr id="5" name="Footer Placeholder 4">
            <a:extLst>
              <a:ext uri="{FF2B5EF4-FFF2-40B4-BE49-F238E27FC236}">
                <a16:creationId xmlns:a16="http://schemas.microsoft.com/office/drawing/2014/main" id="{622C5242-BDBB-369F-31C4-A7B2A8E1B13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8EE35D9-F4A2-3BC6-2C10-CDEDD33EFB39}"/>
              </a:ext>
            </a:extLst>
          </p:cNvPr>
          <p:cNvSpPr>
            <a:spLocks noGrp="1"/>
          </p:cNvSpPr>
          <p:nvPr>
            <p:ph type="sldNum" sz="quarter" idx="12"/>
          </p:nvPr>
        </p:nvSpPr>
        <p:spPr/>
        <p:txBody>
          <a:bodyPr/>
          <a:lstStyle/>
          <a:p>
            <a:fld id="{807D25E3-A025-4F3E-9628-58B360D32BBB}" type="slidenum">
              <a:rPr lang="en-GB" smtClean="0"/>
              <a:t>‹#›</a:t>
            </a:fld>
            <a:endParaRPr lang="en-GB" dirty="0"/>
          </a:p>
        </p:txBody>
      </p:sp>
    </p:spTree>
    <p:extLst>
      <p:ext uri="{BB962C8B-B14F-4D97-AF65-F5344CB8AC3E}">
        <p14:creationId xmlns:p14="http://schemas.microsoft.com/office/powerpoint/2010/main" val="323285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7F6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B650-94A4-3B07-D5D7-B2A5334079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221ABE-D7C4-E84D-FB48-9B41752A0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CBC3CD-645C-EF24-D9FF-B4C9D13F7B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0FCC1D-F944-4C16-BC0D-49957572D789}"/>
              </a:ext>
            </a:extLst>
          </p:cNvPr>
          <p:cNvSpPr>
            <a:spLocks noGrp="1"/>
          </p:cNvSpPr>
          <p:nvPr>
            <p:ph type="dt" sz="half" idx="10"/>
          </p:nvPr>
        </p:nvSpPr>
        <p:spPr/>
        <p:txBody>
          <a:bodyPr/>
          <a:lstStyle/>
          <a:p>
            <a:fld id="{F91D3F51-526F-4D94-AB21-EC738D3C9125}" type="datetimeFigureOut">
              <a:rPr lang="en-GB" smtClean="0"/>
              <a:t>08/04/2024</a:t>
            </a:fld>
            <a:endParaRPr lang="en-GB" dirty="0"/>
          </a:p>
        </p:txBody>
      </p:sp>
      <p:sp>
        <p:nvSpPr>
          <p:cNvPr id="6" name="Footer Placeholder 5">
            <a:extLst>
              <a:ext uri="{FF2B5EF4-FFF2-40B4-BE49-F238E27FC236}">
                <a16:creationId xmlns:a16="http://schemas.microsoft.com/office/drawing/2014/main" id="{1214BE14-2D91-C29A-70C7-D14378DE433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CAC987-5EA0-32EF-1CC5-57F4C7B71DC6}"/>
              </a:ext>
            </a:extLst>
          </p:cNvPr>
          <p:cNvSpPr>
            <a:spLocks noGrp="1"/>
          </p:cNvSpPr>
          <p:nvPr>
            <p:ph type="sldNum" sz="quarter" idx="12"/>
          </p:nvPr>
        </p:nvSpPr>
        <p:spPr/>
        <p:txBody>
          <a:bodyPr/>
          <a:lstStyle/>
          <a:p>
            <a:fld id="{807D25E3-A025-4F3E-9628-58B360D32BBB}" type="slidenum">
              <a:rPr lang="en-GB" smtClean="0"/>
              <a:t>‹#›</a:t>
            </a:fld>
            <a:endParaRPr lang="en-GB" dirty="0"/>
          </a:p>
        </p:txBody>
      </p:sp>
    </p:spTree>
    <p:extLst>
      <p:ext uri="{BB962C8B-B14F-4D97-AF65-F5344CB8AC3E}">
        <p14:creationId xmlns:p14="http://schemas.microsoft.com/office/powerpoint/2010/main" val="78273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7F6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0189-C459-CD14-DFAA-2EA02CA749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B5E712-4208-570C-4B5D-736A3FC436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D1465-5B44-1C27-1DC7-F6FC2229FE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80E594-1F08-DCA1-E055-0903209B3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37BD4-5501-1ACA-A70E-8B6922D9E7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7FBF71-CDAE-64B0-503F-EDDC377247BF}"/>
              </a:ext>
            </a:extLst>
          </p:cNvPr>
          <p:cNvSpPr>
            <a:spLocks noGrp="1"/>
          </p:cNvSpPr>
          <p:nvPr>
            <p:ph type="dt" sz="half" idx="10"/>
          </p:nvPr>
        </p:nvSpPr>
        <p:spPr/>
        <p:txBody>
          <a:bodyPr/>
          <a:lstStyle/>
          <a:p>
            <a:fld id="{F91D3F51-526F-4D94-AB21-EC738D3C9125}" type="datetimeFigureOut">
              <a:rPr lang="en-GB" smtClean="0"/>
              <a:t>08/04/2024</a:t>
            </a:fld>
            <a:endParaRPr lang="en-GB" dirty="0"/>
          </a:p>
        </p:txBody>
      </p:sp>
      <p:sp>
        <p:nvSpPr>
          <p:cNvPr id="8" name="Footer Placeholder 7">
            <a:extLst>
              <a:ext uri="{FF2B5EF4-FFF2-40B4-BE49-F238E27FC236}">
                <a16:creationId xmlns:a16="http://schemas.microsoft.com/office/drawing/2014/main" id="{6D733145-6686-5FB6-2076-BEFB59F09E6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F338E01-F8D0-6F90-A7E3-2F4B167CDD77}"/>
              </a:ext>
            </a:extLst>
          </p:cNvPr>
          <p:cNvSpPr>
            <a:spLocks noGrp="1"/>
          </p:cNvSpPr>
          <p:nvPr>
            <p:ph type="sldNum" sz="quarter" idx="12"/>
          </p:nvPr>
        </p:nvSpPr>
        <p:spPr/>
        <p:txBody>
          <a:bodyPr/>
          <a:lstStyle/>
          <a:p>
            <a:fld id="{807D25E3-A025-4F3E-9628-58B360D32BBB}" type="slidenum">
              <a:rPr lang="en-GB" smtClean="0"/>
              <a:t>‹#›</a:t>
            </a:fld>
            <a:endParaRPr lang="en-GB" dirty="0"/>
          </a:p>
        </p:txBody>
      </p:sp>
    </p:spTree>
    <p:extLst>
      <p:ext uri="{BB962C8B-B14F-4D97-AF65-F5344CB8AC3E}">
        <p14:creationId xmlns:p14="http://schemas.microsoft.com/office/powerpoint/2010/main" val="25363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7F6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4C53-0639-65D6-FB8B-E7C07669F6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11A532-6777-09EB-554D-9CE86B006E56}"/>
              </a:ext>
            </a:extLst>
          </p:cNvPr>
          <p:cNvSpPr>
            <a:spLocks noGrp="1"/>
          </p:cNvSpPr>
          <p:nvPr>
            <p:ph type="dt" sz="half" idx="10"/>
          </p:nvPr>
        </p:nvSpPr>
        <p:spPr/>
        <p:txBody>
          <a:bodyPr/>
          <a:lstStyle/>
          <a:p>
            <a:fld id="{F91D3F51-526F-4D94-AB21-EC738D3C9125}" type="datetimeFigureOut">
              <a:rPr lang="en-GB" smtClean="0"/>
              <a:t>08/04/2024</a:t>
            </a:fld>
            <a:endParaRPr lang="en-GB" dirty="0"/>
          </a:p>
        </p:txBody>
      </p:sp>
      <p:sp>
        <p:nvSpPr>
          <p:cNvPr id="4" name="Footer Placeholder 3">
            <a:extLst>
              <a:ext uri="{FF2B5EF4-FFF2-40B4-BE49-F238E27FC236}">
                <a16:creationId xmlns:a16="http://schemas.microsoft.com/office/drawing/2014/main" id="{DE54DFCC-4623-FEC8-389E-9B73877AB9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4AC3888-339B-BA0D-5019-83F2F5D57501}"/>
              </a:ext>
            </a:extLst>
          </p:cNvPr>
          <p:cNvSpPr>
            <a:spLocks noGrp="1"/>
          </p:cNvSpPr>
          <p:nvPr>
            <p:ph type="sldNum" sz="quarter" idx="12"/>
          </p:nvPr>
        </p:nvSpPr>
        <p:spPr/>
        <p:txBody>
          <a:bodyPr/>
          <a:lstStyle/>
          <a:p>
            <a:fld id="{807D25E3-A025-4F3E-9628-58B360D32BBB}" type="slidenum">
              <a:rPr lang="en-GB" smtClean="0"/>
              <a:t>‹#›</a:t>
            </a:fld>
            <a:endParaRPr lang="en-GB" dirty="0"/>
          </a:p>
        </p:txBody>
      </p:sp>
    </p:spTree>
    <p:extLst>
      <p:ext uri="{BB962C8B-B14F-4D97-AF65-F5344CB8AC3E}">
        <p14:creationId xmlns:p14="http://schemas.microsoft.com/office/powerpoint/2010/main" val="392879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7F6EB"/>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AB964-62F5-7F1D-3145-E57805324049}"/>
              </a:ext>
            </a:extLst>
          </p:cNvPr>
          <p:cNvSpPr>
            <a:spLocks noGrp="1"/>
          </p:cNvSpPr>
          <p:nvPr>
            <p:ph type="dt" sz="half" idx="10"/>
          </p:nvPr>
        </p:nvSpPr>
        <p:spPr/>
        <p:txBody>
          <a:bodyPr/>
          <a:lstStyle/>
          <a:p>
            <a:fld id="{F91D3F51-526F-4D94-AB21-EC738D3C9125}" type="datetimeFigureOut">
              <a:rPr lang="en-GB" smtClean="0"/>
              <a:t>08/04/2024</a:t>
            </a:fld>
            <a:endParaRPr lang="en-GB" dirty="0"/>
          </a:p>
        </p:txBody>
      </p:sp>
      <p:sp>
        <p:nvSpPr>
          <p:cNvPr id="3" name="Footer Placeholder 2">
            <a:extLst>
              <a:ext uri="{FF2B5EF4-FFF2-40B4-BE49-F238E27FC236}">
                <a16:creationId xmlns:a16="http://schemas.microsoft.com/office/drawing/2014/main" id="{5289AC60-48FC-4645-5E57-7BF66ECE284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280499D-C895-A44F-0B4F-3A9188C5DD3A}"/>
              </a:ext>
            </a:extLst>
          </p:cNvPr>
          <p:cNvSpPr>
            <a:spLocks noGrp="1"/>
          </p:cNvSpPr>
          <p:nvPr>
            <p:ph type="sldNum" sz="quarter" idx="12"/>
          </p:nvPr>
        </p:nvSpPr>
        <p:spPr/>
        <p:txBody>
          <a:bodyPr/>
          <a:lstStyle/>
          <a:p>
            <a:fld id="{807D25E3-A025-4F3E-9628-58B360D32BBB}" type="slidenum">
              <a:rPr lang="en-GB" smtClean="0"/>
              <a:t>‹#›</a:t>
            </a:fld>
            <a:endParaRPr lang="en-GB" dirty="0"/>
          </a:p>
        </p:txBody>
      </p:sp>
    </p:spTree>
    <p:extLst>
      <p:ext uri="{BB962C8B-B14F-4D97-AF65-F5344CB8AC3E}">
        <p14:creationId xmlns:p14="http://schemas.microsoft.com/office/powerpoint/2010/main" val="377472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7F6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4058-7754-3664-8531-8E5CA8D087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912C94-CD67-B6E3-9242-A2E654D3BD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E681F7-F4D7-7720-C4C7-614CF4E56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F4F8F1-B475-E42A-B271-A6C4DB20EB09}"/>
              </a:ext>
            </a:extLst>
          </p:cNvPr>
          <p:cNvSpPr>
            <a:spLocks noGrp="1"/>
          </p:cNvSpPr>
          <p:nvPr>
            <p:ph type="dt" sz="half" idx="10"/>
          </p:nvPr>
        </p:nvSpPr>
        <p:spPr/>
        <p:txBody>
          <a:bodyPr/>
          <a:lstStyle/>
          <a:p>
            <a:fld id="{F91D3F51-526F-4D94-AB21-EC738D3C9125}" type="datetimeFigureOut">
              <a:rPr lang="en-GB" smtClean="0"/>
              <a:t>08/04/2024</a:t>
            </a:fld>
            <a:endParaRPr lang="en-GB" dirty="0"/>
          </a:p>
        </p:txBody>
      </p:sp>
      <p:sp>
        <p:nvSpPr>
          <p:cNvPr id="6" name="Footer Placeholder 5">
            <a:extLst>
              <a:ext uri="{FF2B5EF4-FFF2-40B4-BE49-F238E27FC236}">
                <a16:creationId xmlns:a16="http://schemas.microsoft.com/office/drawing/2014/main" id="{3B36AAC3-091A-9F7B-79FE-4887ECD00E4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0668817-883A-DC39-7166-ACCB73D7A8DC}"/>
              </a:ext>
            </a:extLst>
          </p:cNvPr>
          <p:cNvSpPr>
            <a:spLocks noGrp="1"/>
          </p:cNvSpPr>
          <p:nvPr>
            <p:ph type="sldNum" sz="quarter" idx="12"/>
          </p:nvPr>
        </p:nvSpPr>
        <p:spPr/>
        <p:txBody>
          <a:bodyPr/>
          <a:lstStyle/>
          <a:p>
            <a:fld id="{807D25E3-A025-4F3E-9628-58B360D32BBB}" type="slidenum">
              <a:rPr lang="en-GB" smtClean="0"/>
              <a:t>‹#›</a:t>
            </a:fld>
            <a:endParaRPr lang="en-GB" dirty="0"/>
          </a:p>
        </p:txBody>
      </p:sp>
    </p:spTree>
    <p:extLst>
      <p:ext uri="{BB962C8B-B14F-4D97-AF65-F5344CB8AC3E}">
        <p14:creationId xmlns:p14="http://schemas.microsoft.com/office/powerpoint/2010/main" val="241172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7F6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837E-4378-2639-C1B0-532A17D0C2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BDDBD6-5E31-56B3-E831-EE2BD7F236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A4C35FB-7990-345D-02DC-6820BF58A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20C21-959C-D4D5-7762-49DB10DABCF0}"/>
              </a:ext>
            </a:extLst>
          </p:cNvPr>
          <p:cNvSpPr>
            <a:spLocks noGrp="1"/>
          </p:cNvSpPr>
          <p:nvPr>
            <p:ph type="dt" sz="half" idx="10"/>
          </p:nvPr>
        </p:nvSpPr>
        <p:spPr/>
        <p:txBody>
          <a:bodyPr/>
          <a:lstStyle/>
          <a:p>
            <a:fld id="{F91D3F51-526F-4D94-AB21-EC738D3C9125}" type="datetimeFigureOut">
              <a:rPr lang="en-GB" smtClean="0"/>
              <a:t>08/04/2024</a:t>
            </a:fld>
            <a:endParaRPr lang="en-GB" dirty="0"/>
          </a:p>
        </p:txBody>
      </p:sp>
      <p:sp>
        <p:nvSpPr>
          <p:cNvPr id="6" name="Footer Placeholder 5">
            <a:extLst>
              <a:ext uri="{FF2B5EF4-FFF2-40B4-BE49-F238E27FC236}">
                <a16:creationId xmlns:a16="http://schemas.microsoft.com/office/drawing/2014/main" id="{569A3AEC-8834-EB34-A3DB-FD52249466E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13FFEBC-8FC0-2835-AFD1-775EABF69EBA}"/>
              </a:ext>
            </a:extLst>
          </p:cNvPr>
          <p:cNvSpPr>
            <a:spLocks noGrp="1"/>
          </p:cNvSpPr>
          <p:nvPr>
            <p:ph type="sldNum" sz="quarter" idx="12"/>
          </p:nvPr>
        </p:nvSpPr>
        <p:spPr/>
        <p:txBody>
          <a:bodyPr/>
          <a:lstStyle/>
          <a:p>
            <a:fld id="{807D25E3-A025-4F3E-9628-58B360D32BBB}" type="slidenum">
              <a:rPr lang="en-GB" smtClean="0"/>
              <a:t>‹#›</a:t>
            </a:fld>
            <a:endParaRPr lang="en-GB" dirty="0"/>
          </a:p>
        </p:txBody>
      </p:sp>
    </p:spTree>
    <p:extLst>
      <p:ext uri="{BB962C8B-B14F-4D97-AF65-F5344CB8AC3E}">
        <p14:creationId xmlns:p14="http://schemas.microsoft.com/office/powerpoint/2010/main" val="349836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6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5EDBF-6E2A-8F31-3598-59240C5BF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01D717-E3FF-FB66-FF61-F4391E33C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099044-CFD5-087F-16AA-BBCB2324E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1D3F51-526F-4D94-AB21-EC738D3C9125}" type="datetimeFigureOut">
              <a:rPr lang="en-GB" smtClean="0"/>
              <a:t>08/04/2024</a:t>
            </a:fld>
            <a:endParaRPr lang="en-GB" dirty="0"/>
          </a:p>
        </p:txBody>
      </p:sp>
      <p:sp>
        <p:nvSpPr>
          <p:cNvPr id="5" name="Footer Placeholder 4">
            <a:extLst>
              <a:ext uri="{FF2B5EF4-FFF2-40B4-BE49-F238E27FC236}">
                <a16:creationId xmlns:a16="http://schemas.microsoft.com/office/drawing/2014/main" id="{8C36C2E7-94B2-0EDC-7492-665236C50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48A5D7E6-D78B-9747-81BC-59A80D450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7D25E3-A025-4F3E-9628-58B360D32BBB}" type="slidenum">
              <a:rPr lang="en-GB" smtClean="0"/>
              <a:t>‹#›</a:t>
            </a:fld>
            <a:endParaRPr lang="en-GB" dirty="0"/>
          </a:p>
        </p:txBody>
      </p:sp>
    </p:spTree>
    <p:extLst>
      <p:ext uri="{BB962C8B-B14F-4D97-AF65-F5344CB8AC3E}">
        <p14:creationId xmlns:p14="http://schemas.microsoft.com/office/powerpoint/2010/main" val="309852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office.com/Pages/ResponsePage.aspx?id=R3T3DoMQ7E24nyfHZQdoQDNP5hkXMg5Ou7jwyQtENgRUOE5PSVJMM0hKQTdRT041TjhRT0xCWlRJNi4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Pages/ResponsePage.aspx?id=R3T3DoMQ7E24nyfHZQdoQDNP5hkXMg5Ou7jwyQtENgRUREpXVFVZT08zOEw1TUpWRDNRUFAwRlRJWS4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paces.hightail.com/space/JJ2jieeFDP/files/fi-6c858b58-3d8b-4d9b-8a25-c788727a3b5c/fv-392e0232-0678-4837-abf1-e1bf81638b04/MG%20-%20Consultation%20on%20Good%20Food%20Nation%20Plan%20for%20young%20people%20CLEAN%20SUBS%20MP4%20-%20060224.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4Gdyv1rd8M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with different occupations&#10;&#10;Description automatically generated">
            <a:extLst>
              <a:ext uri="{FF2B5EF4-FFF2-40B4-BE49-F238E27FC236}">
                <a16:creationId xmlns:a16="http://schemas.microsoft.com/office/drawing/2014/main" id="{1B723B4A-96E7-8E6B-6039-BBCA820ED457}"/>
              </a:ext>
            </a:extLst>
          </p:cNvPr>
          <p:cNvPicPr>
            <a:picLocks noChangeAspect="1"/>
          </p:cNvPicPr>
          <p:nvPr/>
        </p:nvPicPr>
        <p:blipFill>
          <a:blip r:embed="rId3"/>
          <a:stretch>
            <a:fillRect/>
          </a:stretch>
        </p:blipFill>
        <p:spPr>
          <a:xfrm>
            <a:off x="-904674" y="19457"/>
            <a:ext cx="7908587" cy="7009179"/>
          </a:xfrm>
          <a:prstGeom prst="rect">
            <a:avLst/>
          </a:prstGeom>
        </p:spPr>
      </p:pic>
      <p:pic>
        <p:nvPicPr>
          <p:cNvPr id="4" name="Picture 3">
            <a:extLst>
              <a:ext uri="{FF2B5EF4-FFF2-40B4-BE49-F238E27FC236}">
                <a16:creationId xmlns:a16="http://schemas.microsoft.com/office/drawing/2014/main" id="{B48B326C-A420-1014-7E99-48452560CD81}"/>
              </a:ext>
            </a:extLst>
          </p:cNvPr>
          <p:cNvPicPr>
            <a:picLocks noChangeAspect="1"/>
          </p:cNvPicPr>
          <p:nvPr/>
        </p:nvPicPr>
        <p:blipFill rotWithShape="1">
          <a:blip r:embed="rId4"/>
          <a:srcRect l="17355" t="22899" r="17338" b="52663"/>
          <a:stretch/>
        </p:blipFill>
        <p:spPr>
          <a:xfrm>
            <a:off x="6096000" y="3297678"/>
            <a:ext cx="5904502" cy="3122577"/>
          </a:xfrm>
          <a:prstGeom prst="rect">
            <a:avLst/>
          </a:prstGeom>
        </p:spPr>
      </p:pic>
    </p:spTree>
    <p:extLst>
      <p:ext uri="{BB962C8B-B14F-4D97-AF65-F5344CB8AC3E}">
        <p14:creationId xmlns:p14="http://schemas.microsoft.com/office/powerpoint/2010/main" val="35715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86E2C-AF93-585A-B952-9A62AD383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4A9C6-0951-FDB2-E13F-8FFAF61C5F11}"/>
              </a:ext>
            </a:extLst>
          </p:cNvPr>
          <p:cNvSpPr>
            <a:spLocks noGrp="1"/>
          </p:cNvSpPr>
          <p:nvPr>
            <p:ph type="title"/>
          </p:nvPr>
        </p:nvSpPr>
        <p:spPr/>
        <p:txBody>
          <a:bodyPr>
            <a:normAutofit/>
          </a:bodyPr>
          <a:lstStyle/>
          <a:p>
            <a:r>
              <a:rPr lang="en-GB" sz="6000" dirty="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8364A22D-E57E-E37A-8325-E1FD2DE9F908}"/>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3500" dirty="0">
                <a:solidFill>
                  <a:schemeClr val="accent4">
                    <a:lumMod val="75000"/>
                  </a:schemeClr>
                </a:solidFill>
                <a:latin typeface="Alegreya Sans Black" panose="00000A00000000000000" pitchFamily="2" charset="0"/>
              </a:rPr>
              <a:t>S</a:t>
            </a:r>
            <a:r>
              <a:rPr lang="en-GB" sz="3500" dirty="0"/>
              <a:t>ustainable</a:t>
            </a:r>
          </a:p>
          <a:p>
            <a:pPr marL="0" indent="0">
              <a:lnSpc>
                <a:spcPct val="100000"/>
              </a:lnSpc>
              <a:buNone/>
            </a:pPr>
            <a:r>
              <a:rPr lang="en-GB" sz="3500" dirty="0"/>
              <a:t>Scotland’s food system is good for the natural environment, the climate, wildlife, and animal welfare.</a:t>
            </a:r>
          </a:p>
        </p:txBody>
      </p:sp>
    </p:spTree>
    <p:extLst>
      <p:ext uri="{BB962C8B-B14F-4D97-AF65-F5344CB8AC3E}">
        <p14:creationId xmlns:p14="http://schemas.microsoft.com/office/powerpoint/2010/main" val="407646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C6E06-51D1-E097-39B8-F8867AB05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C9243-65AA-62B9-0FDF-A08528827E32}"/>
              </a:ext>
            </a:extLst>
          </p:cNvPr>
          <p:cNvSpPr>
            <a:spLocks noGrp="1"/>
          </p:cNvSpPr>
          <p:nvPr>
            <p:ph type="title"/>
          </p:nvPr>
        </p:nvSpPr>
        <p:spPr/>
        <p:txBody>
          <a:bodyPr>
            <a:normAutofit/>
          </a:bodyPr>
          <a:lstStyle/>
          <a:p>
            <a:r>
              <a:rPr lang="en-GB" sz="6000" dirty="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EAF6AA08-4CA5-3379-C798-791C9C31FF86}"/>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3500" dirty="0">
                <a:solidFill>
                  <a:schemeClr val="accent6"/>
                </a:solidFill>
                <a:latin typeface="Alegreya Sans Black" panose="00000A00000000000000" pitchFamily="2" charset="0"/>
              </a:rPr>
              <a:t>H</a:t>
            </a:r>
            <a:r>
              <a:rPr lang="en-GB" sz="3500" dirty="0"/>
              <a:t>ealthy</a:t>
            </a:r>
          </a:p>
          <a:p>
            <a:pPr marL="0" indent="0">
              <a:lnSpc>
                <a:spcPct val="100000"/>
              </a:lnSpc>
              <a:buNone/>
            </a:pPr>
            <a:r>
              <a:rPr lang="en-GB" sz="3500" dirty="0"/>
              <a:t>Scotland’s food system helps everyone to have good physical and mental health.</a:t>
            </a:r>
          </a:p>
        </p:txBody>
      </p:sp>
    </p:spTree>
    <p:extLst>
      <p:ext uri="{BB962C8B-B14F-4D97-AF65-F5344CB8AC3E}">
        <p14:creationId xmlns:p14="http://schemas.microsoft.com/office/powerpoint/2010/main" val="2901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14B4B-E23A-D1C7-C8A1-0F2C22B2D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B45B0-2CBA-247A-F7F0-A437D3B9B766}"/>
              </a:ext>
            </a:extLst>
          </p:cNvPr>
          <p:cNvSpPr>
            <a:spLocks noGrp="1"/>
          </p:cNvSpPr>
          <p:nvPr>
            <p:ph type="title"/>
          </p:nvPr>
        </p:nvSpPr>
        <p:spPr/>
        <p:txBody>
          <a:bodyPr>
            <a:normAutofit/>
          </a:bodyPr>
          <a:lstStyle/>
          <a:p>
            <a:r>
              <a:rPr lang="en-GB" sz="6000" dirty="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535FD245-A657-96D6-A39C-31ADC26D38CB}"/>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3500" dirty="0">
                <a:solidFill>
                  <a:schemeClr val="accent2"/>
                </a:solidFill>
                <a:latin typeface="Alegreya Sans Black" panose="00000A00000000000000" pitchFamily="2" charset="0"/>
              </a:rPr>
              <a:t>W</a:t>
            </a:r>
            <a:r>
              <a:rPr lang="en-GB" sz="3500" dirty="0"/>
              <a:t>ealth-building</a:t>
            </a:r>
          </a:p>
          <a:p>
            <a:pPr marL="0" indent="0">
              <a:lnSpc>
                <a:spcPct val="100000"/>
              </a:lnSpc>
              <a:buNone/>
            </a:pPr>
            <a:r>
              <a:rPr lang="en-GB" sz="3500" dirty="0"/>
              <a:t>Scotland is known around the world for high-quality food. Our food and drink industry is successful and forward-thinking. It is an important part of the national and local economy. It supports and creates good jobs.</a:t>
            </a:r>
          </a:p>
        </p:txBody>
      </p:sp>
    </p:spTree>
    <p:extLst>
      <p:ext uri="{BB962C8B-B14F-4D97-AF65-F5344CB8AC3E}">
        <p14:creationId xmlns:p14="http://schemas.microsoft.com/office/powerpoint/2010/main" val="358769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52294-5132-2AA1-68E5-346C95135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065ED-E4CD-C2AC-828D-3495695CBD94}"/>
              </a:ext>
            </a:extLst>
          </p:cNvPr>
          <p:cNvSpPr>
            <a:spLocks noGrp="1"/>
          </p:cNvSpPr>
          <p:nvPr>
            <p:ph type="title"/>
          </p:nvPr>
        </p:nvSpPr>
        <p:spPr/>
        <p:txBody>
          <a:bodyPr>
            <a:normAutofit/>
          </a:bodyPr>
          <a:lstStyle/>
          <a:p>
            <a:r>
              <a:rPr lang="en-GB" sz="6000" dirty="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8171BF29-6448-91F0-7EF2-1BF1C8041B1A}"/>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3500" dirty="0">
                <a:solidFill>
                  <a:schemeClr val="accent5"/>
                </a:solidFill>
                <a:latin typeface="Alegreya Sans Black" panose="00000A00000000000000" pitchFamily="2" charset="0"/>
              </a:rPr>
              <a:t>E</a:t>
            </a:r>
            <a:r>
              <a:rPr lang="en-GB" sz="3500" dirty="0"/>
              <a:t>njoyable</a:t>
            </a:r>
          </a:p>
          <a:p>
            <a:pPr marL="0" indent="0">
              <a:lnSpc>
                <a:spcPct val="100000"/>
              </a:lnSpc>
              <a:buFont typeface="Arial" panose="020B0604020202020204" pitchFamily="34" charset="0"/>
              <a:buNone/>
            </a:pPr>
            <a:r>
              <a:rPr lang="en-GB" sz="3500" dirty="0"/>
              <a:t>Scotland has a good food culture. </a:t>
            </a:r>
            <a:r>
              <a:rPr lang="en-GB" sz="3500"/>
              <a:t>Scottish people are interested in and educated about good and sustainable food. </a:t>
            </a:r>
            <a:endParaRPr lang="en-GB" sz="3500" dirty="0"/>
          </a:p>
        </p:txBody>
      </p:sp>
    </p:spTree>
    <p:extLst>
      <p:ext uri="{BB962C8B-B14F-4D97-AF65-F5344CB8AC3E}">
        <p14:creationId xmlns:p14="http://schemas.microsoft.com/office/powerpoint/2010/main" val="43048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C8731-5E16-DDAA-10F6-D163BB7D3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092FB-CE33-1ECD-4D07-AC46E69F42FF}"/>
              </a:ext>
            </a:extLst>
          </p:cNvPr>
          <p:cNvSpPr>
            <a:spLocks noGrp="1"/>
          </p:cNvSpPr>
          <p:nvPr>
            <p:ph type="title"/>
          </p:nvPr>
        </p:nvSpPr>
        <p:spPr/>
        <p:txBody>
          <a:bodyPr>
            <a:normAutofit/>
          </a:bodyPr>
          <a:lstStyle/>
          <a:p>
            <a:r>
              <a:rPr lang="en-GB" sz="6000" dirty="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EA6108F7-8F0C-3F2A-56A0-1C4C6E545993}"/>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3500" dirty="0">
                <a:solidFill>
                  <a:schemeClr val="accent3"/>
                </a:solidFill>
                <a:latin typeface="Alegreya Sans Black" panose="00000A00000000000000" pitchFamily="2" charset="0"/>
              </a:rPr>
              <a:t>G</a:t>
            </a:r>
            <a:r>
              <a:rPr lang="en-GB" sz="3500" dirty="0"/>
              <a:t>lobal</a:t>
            </a:r>
          </a:p>
          <a:p>
            <a:pPr marL="0" indent="0">
              <a:lnSpc>
                <a:spcPct val="100000"/>
              </a:lnSpc>
              <a:buNone/>
            </a:pPr>
            <a:r>
              <a:rPr lang="en-GB" sz="3500" dirty="0"/>
              <a:t>Decisions we make in Scotland are good for food systems here and around the world. We share and learn from what other countries are doing.</a:t>
            </a:r>
          </a:p>
        </p:txBody>
      </p:sp>
    </p:spTree>
    <p:extLst>
      <p:ext uri="{BB962C8B-B14F-4D97-AF65-F5344CB8AC3E}">
        <p14:creationId xmlns:p14="http://schemas.microsoft.com/office/powerpoint/2010/main" val="105584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527271E-DFD1-F6EE-D6C2-AD399AA7235C}"/>
              </a:ext>
            </a:extLst>
          </p:cNvPr>
          <p:cNvGrpSpPr>
            <a:grpSpLocks noGrp="1" noUngrp="1" noRot="1" noMove="1" noResize="1"/>
          </p:cNvGrpSpPr>
          <p:nvPr/>
        </p:nvGrpSpPr>
        <p:grpSpPr>
          <a:xfrm>
            <a:off x="33602" y="37970"/>
            <a:ext cx="12117984" cy="6782060"/>
            <a:chOff x="33602" y="37970"/>
            <a:chExt cx="12117984" cy="6782060"/>
          </a:xfrm>
        </p:grpSpPr>
        <p:sp>
          <p:nvSpPr>
            <p:cNvPr id="4" name="Rectangle 3">
              <a:extLst>
                <a:ext uri="{FF2B5EF4-FFF2-40B4-BE49-F238E27FC236}">
                  <a16:creationId xmlns:a16="http://schemas.microsoft.com/office/drawing/2014/main" id="{6DE4EEDF-91E7-19E2-4EB5-71AFA3EAAF00}"/>
                </a:ext>
              </a:extLst>
            </p:cNvPr>
            <p:cNvSpPr>
              <a:spLocks noGrp="1" noRot="1" noMove="1" noResize="1" noEditPoints="1" noAdjustHandles="1" noChangeArrowheads="1" noChangeShapeType="1"/>
            </p:cNvSpPr>
            <p:nvPr/>
          </p:nvSpPr>
          <p:spPr>
            <a:xfrm>
              <a:off x="33602" y="37970"/>
              <a:ext cx="3996000" cy="3352118"/>
            </a:xfrm>
            <a:prstGeom prst="rect">
              <a:avLst/>
            </a:prstGeom>
            <a:solidFill>
              <a:srgbClr val="F7F6EB"/>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6" name="Rectangle 5">
              <a:extLst>
                <a:ext uri="{FF2B5EF4-FFF2-40B4-BE49-F238E27FC236}">
                  <a16:creationId xmlns:a16="http://schemas.microsoft.com/office/drawing/2014/main" id="{08FC4EFC-21B1-E00C-DB50-8F11D56F7CFF}"/>
                </a:ext>
              </a:extLst>
            </p:cNvPr>
            <p:cNvSpPr>
              <a:spLocks noGrp="1" noRot="1" noMove="1" noResize="1" noEditPoints="1" noAdjustHandles="1" noChangeArrowheads="1" noChangeShapeType="1"/>
            </p:cNvSpPr>
            <p:nvPr/>
          </p:nvSpPr>
          <p:spPr>
            <a:xfrm>
              <a:off x="4082658" y="37970"/>
              <a:ext cx="3996000" cy="3391030"/>
            </a:xfrm>
            <a:prstGeom prst="rect">
              <a:avLst/>
            </a:prstGeom>
            <a:solidFill>
              <a:srgbClr val="F7F6EB"/>
            </a:solidFill>
            <a:ln w="762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247145F1-C8C4-1D1D-5F3A-AC254E27BF1B}"/>
                </a:ext>
              </a:extLst>
            </p:cNvPr>
            <p:cNvSpPr>
              <a:spLocks noGrp="1" noRot="1" noMove="1" noResize="1" noEditPoints="1" noAdjustHandles="1" noChangeArrowheads="1" noChangeShapeType="1"/>
            </p:cNvSpPr>
            <p:nvPr/>
          </p:nvSpPr>
          <p:spPr>
            <a:xfrm>
              <a:off x="8155586" y="37970"/>
              <a:ext cx="3996000" cy="3391030"/>
            </a:xfrm>
            <a:prstGeom prst="rect">
              <a:avLst/>
            </a:prstGeom>
            <a:solidFill>
              <a:srgbClr val="F7F6EB"/>
            </a:solidFill>
            <a:ln w="76200">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8" name="Rectangle 7">
              <a:extLst>
                <a:ext uri="{FF2B5EF4-FFF2-40B4-BE49-F238E27FC236}">
                  <a16:creationId xmlns:a16="http://schemas.microsoft.com/office/drawing/2014/main" id="{50F6CD3B-C380-92C1-4AD1-03C7C745ABE5}"/>
                </a:ext>
              </a:extLst>
            </p:cNvPr>
            <p:cNvSpPr>
              <a:spLocks noGrp="1" noRot="1" noMove="1" noResize="1" noEditPoints="1" noAdjustHandles="1" noChangeArrowheads="1" noChangeShapeType="1"/>
            </p:cNvSpPr>
            <p:nvPr/>
          </p:nvSpPr>
          <p:spPr>
            <a:xfrm>
              <a:off x="33602" y="3467184"/>
              <a:ext cx="3996000" cy="3348000"/>
            </a:xfrm>
            <a:prstGeom prst="rect">
              <a:avLst/>
            </a:prstGeom>
            <a:solidFill>
              <a:srgbClr val="F7F6EB"/>
            </a:solidFill>
            <a:ln w="762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9" name="Rectangle 8">
              <a:extLst>
                <a:ext uri="{FF2B5EF4-FFF2-40B4-BE49-F238E27FC236}">
                  <a16:creationId xmlns:a16="http://schemas.microsoft.com/office/drawing/2014/main" id="{B4DD6F85-E499-50B5-4D67-36C8E1F978FE}"/>
                </a:ext>
              </a:extLst>
            </p:cNvPr>
            <p:cNvSpPr>
              <a:spLocks noGrp="1" noRot="1" noMove="1" noResize="1" noEditPoints="1" noAdjustHandles="1" noChangeArrowheads="1" noChangeShapeType="1"/>
            </p:cNvSpPr>
            <p:nvPr/>
          </p:nvSpPr>
          <p:spPr>
            <a:xfrm>
              <a:off x="4082658" y="3472030"/>
              <a:ext cx="3996000" cy="3348000"/>
            </a:xfrm>
            <a:prstGeom prst="rect">
              <a:avLst/>
            </a:prstGeom>
            <a:solidFill>
              <a:srgbClr val="F7F6EB"/>
            </a:solidFill>
            <a:ln w="76200">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59DB927-C8B6-A2EA-CD76-84DB97B20683}"/>
                </a:ext>
              </a:extLst>
            </p:cNvPr>
            <p:cNvSpPr>
              <a:spLocks noGrp="1" noRot="1" noMove="1" noResize="1" noEditPoints="1" noAdjustHandles="1" noChangeArrowheads="1" noChangeShapeType="1"/>
            </p:cNvSpPr>
            <p:nvPr/>
          </p:nvSpPr>
          <p:spPr>
            <a:xfrm>
              <a:off x="8155586" y="3467184"/>
              <a:ext cx="3996000" cy="3348000"/>
            </a:xfrm>
            <a:prstGeom prst="rect">
              <a:avLst/>
            </a:prstGeom>
            <a:solidFill>
              <a:srgbClr val="F7F6EB"/>
            </a:solid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grpSp>
      <p:sp>
        <p:nvSpPr>
          <p:cNvPr id="13" name="Content Placeholder 2">
            <a:extLst>
              <a:ext uri="{FF2B5EF4-FFF2-40B4-BE49-F238E27FC236}">
                <a16:creationId xmlns:a16="http://schemas.microsoft.com/office/drawing/2014/main" id="{A4E22137-CEA1-6CE7-1218-BBDB6B9700D8}"/>
              </a:ext>
            </a:extLst>
          </p:cNvPr>
          <p:cNvSpPr>
            <a:spLocks noGrp="1"/>
          </p:cNvSpPr>
          <p:nvPr>
            <p:ph idx="1"/>
          </p:nvPr>
        </p:nvSpPr>
        <p:spPr>
          <a:xfrm>
            <a:off x="1087185" y="1447109"/>
            <a:ext cx="1888834" cy="688975"/>
          </a:xfrm>
        </p:spPr>
        <p:txBody>
          <a:bodyPr>
            <a:normAutofit/>
          </a:bodyPr>
          <a:lstStyle/>
          <a:p>
            <a:pPr marL="0" indent="0">
              <a:lnSpc>
                <a:spcPct val="100000"/>
              </a:lnSpc>
              <a:buNone/>
            </a:pPr>
            <a:r>
              <a:rPr lang="en-GB" sz="3500" dirty="0"/>
              <a:t> </a:t>
            </a:r>
            <a:r>
              <a:rPr lang="en-GB" sz="3500" dirty="0">
                <a:solidFill>
                  <a:schemeClr val="accent1"/>
                </a:solidFill>
                <a:latin typeface="Alegreya Sans Black" panose="00000A00000000000000" pitchFamily="2" charset="0"/>
              </a:rPr>
              <a:t>I</a:t>
            </a:r>
            <a:r>
              <a:rPr lang="en-GB" sz="3500" dirty="0"/>
              <a:t>nclusive</a:t>
            </a:r>
          </a:p>
          <a:p>
            <a:pPr marL="0" indent="0">
              <a:lnSpc>
                <a:spcPct val="100000"/>
              </a:lnSpc>
              <a:buNone/>
            </a:pPr>
            <a:endParaRPr lang="en-GB" sz="3500" dirty="0"/>
          </a:p>
        </p:txBody>
      </p:sp>
      <p:sp>
        <p:nvSpPr>
          <p:cNvPr id="14" name="Content Placeholder 2">
            <a:extLst>
              <a:ext uri="{FF2B5EF4-FFF2-40B4-BE49-F238E27FC236}">
                <a16:creationId xmlns:a16="http://schemas.microsoft.com/office/drawing/2014/main" id="{37FB8B8A-55FC-AF3B-43E3-F7F535DC7636}"/>
              </a:ext>
            </a:extLst>
          </p:cNvPr>
          <p:cNvSpPr txBox="1">
            <a:spLocks/>
          </p:cNvSpPr>
          <p:nvPr/>
        </p:nvSpPr>
        <p:spPr>
          <a:xfrm>
            <a:off x="4944008" y="1450284"/>
            <a:ext cx="22733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dirty="0">
                <a:solidFill>
                  <a:schemeClr val="accent4">
                    <a:lumMod val="75000"/>
                  </a:schemeClr>
                </a:solidFill>
                <a:latin typeface="Alegreya Sans Black" panose="00000A00000000000000" pitchFamily="2" charset="0"/>
              </a:rPr>
              <a:t>S</a:t>
            </a:r>
            <a:r>
              <a:rPr lang="en-GB" sz="3500" dirty="0"/>
              <a:t>ustainable</a:t>
            </a:r>
          </a:p>
          <a:p>
            <a:pPr marL="0" indent="0">
              <a:lnSpc>
                <a:spcPct val="100000"/>
              </a:lnSpc>
              <a:buFont typeface="Arial" panose="020B0604020202020204" pitchFamily="34" charset="0"/>
              <a:buNone/>
            </a:pPr>
            <a:endParaRPr lang="en-GB" sz="3500" dirty="0"/>
          </a:p>
        </p:txBody>
      </p:sp>
      <p:sp>
        <p:nvSpPr>
          <p:cNvPr id="15" name="Content Placeholder 2">
            <a:extLst>
              <a:ext uri="{FF2B5EF4-FFF2-40B4-BE49-F238E27FC236}">
                <a16:creationId xmlns:a16="http://schemas.microsoft.com/office/drawing/2014/main" id="{6A9F47E3-AC4B-2BF6-75B5-25BE8E13ED1F}"/>
              </a:ext>
            </a:extLst>
          </p:cNvPr>
          <p:cNvSpPr txBox="1">
            <a:spLocks/>
          </p:cNvSpPr>
          <p:nvPr/>
        </p:nvSpPr>
        <p:spPr>
          <a:xfrm>
            <a:off x="9657932" y="4798284"/>
            <a:ext cx="15748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dirty="0">
                <a:solidFill>
                  <a:schemeClr val="accent3"/>
                </a:solidFill>
                <a:latin typeface="Alegreya Sans Black" panose="00000A00000000000000" pitchFamily="2" charset="0"/>
              </a:rPr>
              <a:t>G</a:t>
            </a:r>
            <a:r>
              <a:rPr lang="en-GB" sz="3500" dirty="0"/>
              <a:t>lobal</a:t>
            </a:r>
          </a:p>
        </p:txBody>
      </p:sp>
      <p:sp>
        <p:nvSpPr>
          <p:cNvPr id="16" name="Content Placeholder 2">
            <a:extLst>
              <a:ext uri="{FF2B5EF4-FFF2-40B4-BE49-F238E27FC236}">
                <a16:creationId xmlns:a16="http://schemas.microsoft.com/office/drawing/2014/main" id="{7256A8DC-024F-33D6-8B4A-E19E4682690C}"/>
              </a:ext>
            </a:extLst>
          </p:cNvPr>
          <p:cNvSpPr txBox="1">
            <a:spLocks/>
          </p:cNvSpPr>
          <p:nvPr/>
        </p:nvSpPr>
        <p:spPr>
          <a:xfrm>
            <a:off x="5085252" y="4798284"/>
            <a:ext cx="2021496"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dirty="0">
                <a:solidFill>
                  <a:schemeClr val="accent5"/>
                </a:solidFill>
                <a:latin typeface="Alegreya Sans Black" panose="00000A00000000000000" pitchFamily="2" charset="0"/>
              </a:rPr>
              <a:t>E</a:t>
            </a:r>
            <a:r>
              <a:rPr lang="en-GB" sz="3500" dirty="0"/>
              <a:t>njoyable</a:t>
            </a:r>
          </a:p>
        </p:txBody>
      </p:sp>
      <p:sp>
        <p:nvSpPr>
          <p:cNvPr id="17" name="Content Placeholder 2">
            <a:extLst>
              <a:ext uri="{FF2B5EF4-FFF2-40B4-BE49-F238E27FC236}">
                <a16:creationId xmlns:a16="http://schemas.microsoft.com/office/drawing/2014/main" id="{747B3991-AAF1-9784-DF5F-69742EA1942C}"/>
              </a:ext>
            </a:extLst>
          </p:cNvPr>
          <p:cNvSpPr txBox="1">
            <a:spLocks/>
          </p:cNvSpPr>
          <p:nvPr/>
        </p:nvSpPr>
        <p:spPr>
          <a:xfrm>
            <a:off x="424430" y="4813762"/>
            <a:ext cx="3214344" cy="654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dirty="0">
                <a:solidFill>
                  <a:schemeClr val="accent2"/>
                </a:solidFill>
                <a:latin typeface="Alegreya Sans Black" panose="00000A00000000000000" pitchFamily="2" charset="0"/>
              </a:rPr>
              <a:t>W</a:t>
            </a:r>
            <a:r>
              <a:rPr lang="en-GB" sz="3500" dirty="0"/>
              <a:t>ealth-building</a:t>
            </a:r>
          </a:p>
        </p:txBody>
      </p:sp>
      <p:sp>
        <p:nvSpPr>
          <p:cNvPr id="18" name="Content Placeholder 2">
            <a:extLst>
              <a:ext uri="{FF2B5EF4-FFF2-40B4-BE49-F238E27FC236}">
                <a16:creationId xmlns:a16="http://schemas.microsoft.com/office/drawing/2014/main" id="{8CED0EA3-110C-ADF9-6B59-B39908370FE4}"/>
              </a:ext>
            </a:extLst>
          </p:cNvPr>
          <p:cNvSpPr txBox="1">
            <a:spLocks/>
          </p:cNvSpPr>
          <p:nvPr/>
        </p:nvSpPr>
        <p:spPr>
          <a:xfrm>
            <a:off x="9497912" y="1450284"/>
            <a:ext cx="1602511"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dirty="0">
                <a:solidFill>
                  <a:schemeClr val="accent6"/>
                </a:solidFill>
                <a:latin typeface="Alegreya Sans Black" panose="00000A00000000000000" pitchFamily="2" charset="0"/>
              </a:rPr>
              <a:t>H</a:t>
            </a:r>
            <a:r>
              <a:rPr lang="en-GB" sz="3500" dirty="0"/>
              <a:t>ealthy</a:t>
            </a:r>
          </a:p>
        </p:txBody>
      </p:sp>
    </p:spTree>
    <p:extLst>
      <p:ext uri="{BB962C8B-B14F-4D97-AF65-F5344CB8AC3E}">
        <p14:creationId xmlns:p14="http://schemas.microsoft.com/office/powerpoint/2010/main" val="2875464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D146E-4722-40D9-DC50-C68340CDBFAB}"/>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8FA54508-DA7B-2E4C-6185-A5402862A5D4}"/>
              </a:ext>
            </a:extLst>
          </p:cNvPr>
          <p:cNvGrpSpPr>
            <a:grpSpLocks noGrp="1" noUngrp="1" noRot="1" noMove="1" noResize="1"/>
          </p:cNvGrpSpPr>
          <p:nvPr/>
        </p:nvGrpSpPr>
        <p:grpSpPr>
          <a:xfrm>
            <a:off x="33602" y="37970"/>
            <a:ext cx="12117984" cy="6782060"/>
            <a:chOff x="33602" y="37970"/>
            <a:chExt cx="12117984" cy="6782060"/>
          </a:xfrm>
          <a:solidFill>
            <a:srgbClr val="F7F6EB"/>
          </a:solidFill>
        </p:grpSpPr>
        <p:sp>
          <p:nvSpPr>
            <p:cNvPr id="4" name="Rectangle 3">
              <a:extLst>
                <a:ext uri="{FF2B5EF4-FFF2-40B4-BE49-F238E27FC236}">
                  <a16:creationId xmlns:a16="http://schemas.microsoft.com/office/drawing/2014/main" id="{7E9A515F-7B6F-9BF8-8809-A3B9A60982CC}"/>
                </a:ext>
              </a:extLst>
            </p:cNvPr>
            <p:cNvSpPr>
              <a:spLocks noGrp="1" noRot="1" noMove="1" noResize="1" noEditPoints="1" noAdjustHandles="1" noChangeArrowheads="1" noChangeShapeType="1"/>
            </p:cNvSpPr>
            <p:nvPr/>
          </p:nvSpPr>
          <p:spPr>
            <a:xfrm>
              <a:off x="33602" y="37970"/>
              <a:ext cx="3996000" cy="3352118"/>
            </a:xfrm>
            <a:prstGeom prst="rect">
              <a:avLst/>
            </a:prstGeom>
            <a:grp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ysClr val="windowText" lastClr="000000"/>
                </a:solidFill>
              </a:endParaRPr>
            </a:p>
          </p:txBody>
        </p:sp>
        <p:sp>
          <p:nvSpPr>
            <p:cNvPr id="6" name="Rectangle 5">
              <a:extLst>
                <a:ext uri="{FF2B5EF4-FFF2-40B4-BE49-F238E27FC236}">
                  <a16:creationId xmlns:a16="http://schemas.microsoft.com/office/drawing/2014/main" id="{CC645404-5366-FF9E-9BD8-F38E77127FF8}"/>
                </a:ext>
              </a:extLst>
            </p:cNvPr>
            <p:cNvSpPr>
              <a:spLocks noGrp="1" noRot="1" noMove="1" noResize="1" noEditPoints="1" noAdjustHandles="1" noChangeArrowheads="1" noChangeShapeType="1"/>
            </p:cNvSpPr>
            <p:nvPr/>
          </p:nvSpPr>
          <p:spPr>
            <a:xfrm>
              <a:off x="4082658" y="37970"/>
              <a:ext cx="3996000" cy="3391030"/>
            </a:xfrm>
            <a:prstGeom prst="rect">
              <a:avLst/>
            </a:prstGeom>
            <a:grpFill/>
            <a:ln w="762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solidFill>
                  <a:sysClr val="windowText" lastClr="000000"/>
                </a:solidFill>
              </a:endParaRPr>
            </a:p>
          </p:txBody>
        </p:sp>
        <p:sp>
          <p:nvSpPr>
            <p:cNvPr id="7" name="Rectangle 6">
              <a:extLst>
                <a:ext uri="{FF2B5EF4-FFF2-40B4-BE49-F238E27FC236}">
                  <a16:creationId xmlns:a16="http://schemas.microsoft.com/office/drawing/2014/main" id="{3621C60B-DF24-78C4-D5A0-72516E83E6E9}"/>
                </a:ext>
              </a:extLst>
            </p:cNvPr>
            <p:cNvSpPr>
              <a:spLocks noGrp="1" noRot="1" noMove="1" noResize="1" noEditPoints="1" noAdjustHandles="1" noChangeArrowheads="1" noChangeShapeType="1"/>
            </p:cNvSpPr>
            <p:nvPr/>
          </p:nvSpPr>
          <p:spPr>
            <a:xfrm>
              <a:off x="8155586" y="37970"/>
              <a:ext cx="3996000" cy="3391030"/>
            </a:xfrm>
            <a:prstGeom prst="rect">
              <a:avLst/>
            </a:prstGeom>
            <a:grpFill/>
            <a:ln w="76200">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ysClr val="windowText" lastClr="000000"/>
                </a:solidFill>
              </a:endParaRPr>
            </a:p>
          </p:txBody>
        </p:sp>
        <p:sp>
          <p:nvSpPr>
            <p:cNvPr id="8" name="Rectangle 7">
              <a:extLst>
                <a:ext uri="{FF2B5EF4-FFF2-40B4-BE49-F238E27FC236}">
                  <a16:creationId xmlns:a16="http://schemas.microsoft.com/office/drawing/2014/main" id="{A552617B-B983-73CE-F3FD-9EE0E995E491}"/>
                </a:ext>
              </a:extLst>
            </p:cNvPr>
            <p:cNvSpPr>
              <a:spLocks noGrp="1" noRot="1" noMove="1" noResize="1" noEditPoints="1" noAdjustHandles="1" noChangeArrowheads="1" noChangeShapeType="1"/>
            </p:cNvSpPr>
            <p:nvPr/>
          </p:nvSpPr>
          <p:spPr>
            <a:xfrm>
              <a:off x="33602" y="3467184"/>
              <a:ext cx="3996000" cy="3348000"/>
            </a:xfrm>
            <a:prstGeom prst="rect">
              <a:avLst/>
            </a:prstGeom>
            <a:grpFill/>
            <a:ln w="762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ysClr val="windowText" lastClr="000000"/>
                </a:solidFill>
              </a:endParaRPr>
            </a:p>
          </p:txBody>
        </p:sp>
        <p:sp>
          <p:nvSpPr>
            <p:cNvPr id="9" name="Rectangle 8">
              <a:extLst>
                <a:ext uri="{FF2B5EF4-FFF2-40B4-BE49-F238E27FC236}">
                  <a16:creationId xmlns:a16="http://schemas.microsoft.com/office/drawing/2014/main" id="{67F15A7E-C8DC-660B-8C6D-55D0841576FC}"/>
                </a:ext>
              </a:extLst>
            </p:cNvPr>
            <p:cNvSpPr>
              <a:spLocks noGrp="1" noRot="1" noMove="1" noResize="1" noEditPoints="1" noAdjustHandles="1" noChangeArrowheads="1" noChangeShapeType="1"/>
            </p:cNvSpPr>
            <p:nvPr/>
          </p:nvSpPr>
          <p:spPr>
            <a:xfrm>
              <a:off x="4082658" y="3472030"/>
              <a:ext cx="3996000" cy="3348000"/>
            </a:xfrm>
            <a:prstGeom prst="rect">
              <a:avLst/>
            </a:prstGeom>
            <a:grpFill/>
            <a:ln w="76200">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ysClr val="windowText" lastClr="000000"/>
                </a:solidFill>
              </a:endParaRPr>
            </a:p>
          </p:txBody>
        </p:sp>
        <p:sp>
          <p:nvSpPr>
            <p:cNvPr id="10" name="Rectangle 9">
              <a:extLst>
                <a:ext uri="{FF2B5EF4-FFF2-40B4-BE49-F238E27FC236}">
                  <a16:creationId xmlns:a16="http://schemas.microsoft.com/office/drawing/2014/main" id="{1727F8E9-2CCB-3AE9-75B6-3FF10D5F4305}"/>
                </a:ext>
              </a:extLst>
            </p:cNvPr>
            <p:cNvSpPr>
              <a:spLocks noGrp="1" noRot="1" noMove="1" noResize="1" noEditPoints="1" noAdjustHandles="1" noChangeArrowheads="1" noChangeShapeType="1"/>
            </p:cNvSpPr>
            <p:nvPr/>
          </p:nvSpPr>
          <p:spPr>
            <a:xfrm>
              <a:off x="8155586" y="3467184"/>
              <a:ext cx="3996000" cy="3348000"/>
            </a:xfrm>
            <a:prstGeom prst="rect">
              <a:avLst/>
            </a:prstGeom>
            <a:grp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ysClr val="windowText" lastClr="000000"/>
                </a:solidFill>
              </a:endParaRPr>
            </a:p>
          </p:txBody>
        </p:sp>
      </p:grpSp>
      <p:sp>
        <p:nvSpPr>
          <p:cNvPr id="13" name="Content Placeholder 2">
            <a:extLst>
              <a:ext uri="{FF2B5EF4-FFF2-40B4-BE49-F238E27FC236}">
                <a16:creationId xmlns:a16="http://schemas.microsoft.com/office/drawing/2014/main" id="{90871C32-CAB4-3B89-8BB8-A920D3583B06}"/>
              </a:ext>
            </a:extLst>
          </p:cNvPr>
          <p:cNvSpPr>
            <a:spLocks noGrp="1" noRot="1" noMove="1" noResize="1" noEditPoints="1" noAdjustHandles="1" noChangeArrowheads="1" noChangeShapeType="1"/>
          </p:cNvSpPr>
          <p:nvPr>
            <p:ph idx="1"/>
          </p:nvPr>
        </p:nvSpPr>
        <p:spPr>
          <a:xfrm>
            <a:off x="1058157" y="285966"/>
            <a:ext cx="1888834" cy="688975"/>
          </a:xfrm>
          <a:solidFill>
            <a:srgbClr val="F7F6EB"/>
          </a:solidFill>
        </p:spPr>
        <p:txBody>
          <a:bodyPr>
            <a:normAutofit/>
          </a:bodyPr>
          <a:lstStyle/>
          <a:p>
            <a:pPr marL="0" indent="0">
              <a:lnSpc>
                <a:spcPct val="100000"/>
              </a:lnSpc>
              <a:buNone/>
            </a:pPr>
            <a:r>
              <a:rPr lang="en-GB" sz="3500" dirty="0">
                <a:solidFill>
                  <a:sysClr val="windowText" lastClr="000000"/>
                </a:solidFill>
              </a:rPr>
              <a:t> </a:t>
            </a:r>
            <a:r>
              <a:rPr lang="en-GB" sz="3500" dirty="0">
                <a:solidFill>
                  <a:sysClr val="windowText" lastClr="000000"/>
                </a:solidFill>
                <a:latin typeface="Alegreya Sans Black" panose="00000A00000000000000" pitchFamily="2" charset="0"/>
              </a:rPr>
              <a:t>I</a:t>
            </a:r>
            <a:r>
              <a:rPr lang="en-GB" sz="3500" dirty="0">
                <a:solidFill>
                  <a:sysClr val="windowText" lastClr="000000"/>
                </a:solidFill>
              </a:rPr>
              <a:t>nclusive</a:t>
            </a:r>
          </a:p>
          <a:p>
            <a:pPr marL="0" indent="0">
              <a:lnSpc>
                <a:spcPct val="100000"/>
              </a:lnSpc>
              <a:buNone/>
            </a:pPr>
            <a:endParaRPr lang="en-GB" sz="3500" dirty="0">
              <a:solidFill>
                <a:sysClr val="windowText" lastClr="000000"/>
              </a:solidFill>
            </a:endParaRPr>
          </a:p>
        </p:txBody>
      </p:sp>
      <p:sp>
        <p:nvSpPr>
          <p:cNvPr id="14" name="Content Placeholder 2">
            <a:extLst>
              <a:ext uri="{FF2B5EF4-FFF2-40B4-BE49-F238E27FC236}">
                <a16:creationId xmlns:a16="http://schemas.microsoft.com/office/drawing/2014/main" id="{9330FD0D-ACCB-DA8A-D7F6-F3638EFA8F0E}"/>
              </a:ext>
            </a:extLst>
          </p:cNvPr>
          <p:cNvSpPr txBox="1">
            <a:spLocks noGrp="1" noRot="1" noMove="1" noResize="1" noEditPoints="1" noAdjustHandles="1" noChangeArrowheads="1" noChangeShapeType="1"/>
          </p:cNvSpPr>
          <p:nvPr/>
        </p:nvSpPr>
        <p:spPr>
          <a:xfrm>
            <a:off x="4914980" y="289141"/>
            <a:ext cx="2273300" cy="685800"/>
          </a:xfrm>
          <a:prstGeom prst="rect">
            <a:avLst/>
          </a:prstGeom>
          <a:solidFill>
            <a:srgbClr val="F7F6E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dirty="0">
                <a:solidFill>
                  <a:sysClr val="windowText" lastClr="000000"/>
                </a:solidFill>
                <a:latin typeface="Alegreya Sans Black" panose="00000A00000000000000" pitchFamily="2" charset="0"/>
              </a:rPr>
              <a:t>S</a:t>
            </a:r>
            <a:r>
              <a:rPr lang="en-GB" sz="3500" dirty="0">
                <a:solidFill>
                  <a:sysClr val="windowText" lastClr="000000"/>
                </a:solidFill>
              </a:rPr>
              <a:t>ustainable</a:t>
            </a:r>
          </a:p>
          <a:p>
            <a:pPr marL="0" indent="0">
              <a:lnSpc>
                <a:spcPct val="100000"/>
              </a:lnSpc>
              <a:buFont typeface="Arial" panose="020B0604020202020204" pitchFamily="34" charset="0"/>
              <a:buNone/>
            </a:pPr>
            <a:endParaRPr lang="en-GB" sz="3500" dirty="0">
              <a:solidFill>
                <a:sysClr val="windowText" lastClr="000000"/>
              </a:solidFill>
            </a:endParaRPr>
          </a:p>
        </p:txBody>
      </p:sp>
      <p:sp>
        <p:nvSpPr>
          <p:cNvPr id="15" name="Content Placeholder 2">
            <a:extLst>
              <a:ext uri="{FF2B5EF4-FFF2-40B4-BE49-F238E27FC236}">
                <a16:creationId xmlns:a16="http://schemas.microsoft.com/office/drawing/2014/main" id="{3E0AFB7A-35D0-D825-BC24-E4E122253358}"/>
              </a:ext>
            </a:extLst>
          </p:cNvPr>
          <p:cNvSpPr txBox="1">
            <a:spLocks noGrp="1" noRot="1" noMove="1" noResize="1" noEditPoints="1" noAdjustHandles="1" noChangeArrowheads="1" noChangeShapeType="1"/>
          </p:cNvSpPr>
          <p:nvPr/>
        </p:nvSpPr>
        <p:spPr>
          <a:xfrm>
            <a:off x="9628904" y="3676996"/>
            <a:ext cx="1574800" cy="685800"/>
          </a:xfrm>
          <a:prstGeom prst="rect">
            <a:avLst/>
          </a:prstGeom>
          <a:solidFill>
            <a:srgbClr val="F7F6E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dirty="0">
                <a:solidFill>
                  <a:sysClr val="windowText" lastClr="000000"/>
                </a:solidFill>
                <a:latin typeface="Alegreya Sans Black" panose="00000A00000000000000" pitchFamily="2" charset="0"/>
              </a:rPr>
              <a:t>G</a:t>
            </a:r>
            <a:r>
              <a:rPr lang="en-GB" sz="3500" dirty="0">
                <a:solidFill>
                  <a:sysClr val="windowText" lastClr="000000"/>
                </a:solidFill>
              </a:rPr>
              <a:t>lobal</a:t>
            </a:r>
          </a:p>
        </p:txBody>
      </p:sp>
      <p:sp>
        <p:nvSpPr>
          <p:cNvPr id="16" name="Content Placeholder 2">
            <a:extLst>
              <a:ext uri="{FF2B5EF4-FFF2-40B4-BE49-F238E27FC236}">
                <a16:creationId xmlns:a16="http://schemas.microsoft.com/office/drawing/2014/main" id="{D63ADB41-A91C-6C19-D79D-F9AA5B642ABB}"/>
              </a:ext>
            </a:extLst>
          </p:cNvPr>
          <p:cNvSpPr txBox="1">
            <a:spLocks noGrp="1" noRot="1" noMove="1" noResize="1" noEditPoints="1" noAdjustHandles="1" noChangeArrowheads="1" noChangeShapeType="1"/>
          </p:cNvSpPr>
          <p:nvPr/>
        </p:nvSpPr>
        <p:spPr>
          <a:xfrm>
            <a:off x="5056224" y="3676996"/>
            <a:ext cx="2021496" cy="685800"/>
          </a:xfrm>
          <a:prstGeom prst="rect">
            <a:avLst/>
          </a:prstGeom>
          <a:solidFill>
            <a:srgbClr val="F7F6E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dirty="0">
                <a:solidFill>
                  <a:sysClr val="windowText" lastClr="000000"/>
                </a:solidFill>
                <a:latin typeface="Alegreya Sans Black" panose="00000A00000000000000" pitchFamily="2" charset="0"/>
              </a:rPr>
              <a:t>E</a:t>
            </a:r>
            <a:r>
              <a:rPr lang="en-GB" sz="3500" dirty="0">
                <a:solidFill>
                  <a:sysClr val="windowText" lastClr="000000"/>
                </a:solidFill>
              </a:rPr>
              <a:t>njoyable</a:t>
            </a:r>
          </a:p>
        </p:txBody>
      </p:sp>
      <p:sp>
        <p:nvSpPr>
          <p:cNvPr id="17" name="Content Placeholder 2">
            <a:extLst>
              <a:ext uri="{FF2B5EF4-FFF2-40B4-BE49-F238E27FC236}">
                <a16:creationId xmlns:a16="http://schemas.microsoft.com/office/drawing/2014/main" id="{7C1C72C1-435C-4394-77C3-85191B9497A9}"/>
              </a:ext>
            </a:extLst>
          </p:cNvPr>
          <p:cNvSpPr txBox="1">
            <a:spLocks noGrp="1" noRot="1" noMove="1" noResize="1" noEditPoints="1" noAdjustHandles="1" noChangeArrowheads="1" noChangeShapeType="1"/>
          </p:cNvSpPr>
          <p:nvPr/>
        </p:nvSpPr>
        <p:spPr>
          <a:xfrm>
            <a:off x="395402" y="3692474"/>
            <a:ext cx="3214344" cy="654843"/>
          </a:xfrm>
          <a:prstGeom prst="rect">
            <a:avLst/>
          </a:prstGeom>
          <a:solidFill>
            <a:srgbClr val="F7F6E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dirty="0">
                <a:solidFill>
                  <a:sysClr val="windowText" lastClr="000000"/>
                </a:solidFill>
                <a:latin typeface="Alegreya Sans Black" panose="00000A00000000000000" pitchFamily="2" charset="0"/>
              </a:rPr>
              <a:t>W</a:t>
            </a:r>
            <a:r>
              <a:rPr lang="en-GB" sz="3500" dirty="0">
                <a:solidFill>
                  <a:sysClr val="windowText" lastClr="000000"/>
                </a:solidFill>
              </a:rPr>
              <a:t>ealth-building</a:t>
            </a:r>
          </a:p>
        </p:txBody>
      </p:sp>
      <p:sp>
        <p:nvSpPr>
          <p:cNvPr id="18" name="Content Placeholder 2">
            <a:extLst>
              <a:ext uri="{FF2B5EF4-FFF2-40B4-BE49-F238E27FC236}">
                <a16:creationId xmlns:a16="http://schemas.microsoft.com/office/drawing/2014/main" id="{70E3671F-4F74-4BED-83B2-25D6F82A70A8}"/>
              </a:ext>
            </a:extLst>
          </p:cNvPr>
          <p:cNvSpPr txBox="1">
            <a:spLocks noGrp="1" noRot="1" noMove="1" noResize="1" noEditPoints="1" noAdjustHandles="1" noChangeArrowheads="1" noChangeShapeType="1"/>
          </p:cNvSpPr>
          <p:nvPr/>
        </p:nvSpPr>
        <p:spPr>
          <a:xfrm>
            <a:off x="9468884" y="289141"/>
            <a:ext cx="1602511" cy="685800"/>
          </a:xfrm>
          <a:prstGeom prst="rect">
            <a:avLst/>
          </a:prstGeom>
          <a:solidFill>
            <a:srgbClr val="F7F6E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500" dirty="0">
                <a:solidFill>
                  <a:sysClr val="windowText" lastClr="000000"/>
                </a:solidFill>
                <a:latin typeface="Alegreya Sans Black" panose="00000A00000000000000" pitchFamily="2" charset="0"/>
              </a:rPr>
              <a:t>H</a:t>
            </a:r>
            <a:r>
              <a:rPr lang="en-GB" sz="3500" dirty="0">
                <a:solidFill>
                  <a:sysClr val="windowText" lastClr="000000"/>
                </a:solidFill>
              </a:rPr>
              <a:t>ealthy</a:t>
            </a:r>
          </a:p>
        </p:txBody>
      </p:sp>
      <p:sp>
        <p:nvSpPr>
          <p:cNvPr id="2" name="Content Placeholder 2">
            <a:extLst>
              <a:ext uri="{FF2B5EF4-FFF2-40B4-BE49-F238E27FC236}">
                <a16:creationId xmlns:a16="http://schemas.microsoft.com/office/drawing/2014/main" id="{39BAA95F-64AA-EA4F-5277-26044488629E}"/>
              </a:ext>
            </a:extLst>
          </p:cNvPr>
          <p:cNvSpPr txBox="1">
            <a:spLocks/>
          </p:cNvSpPr>
          <p:nvPr/>
        </p:nvSpPr>
        <p:spPr>
          <a:xfrm>
            <a:off x="176187" y="952920"/>
            <a:ext cx="3658601" cy="2080565"/>
          </a:xfrm>
          <a:prstGeom prst="rect">
            <a:avLst/>
          </a:prstGeom>
          <a:solidFill>
            <a:srgbClr val="F7F6E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dirty="0">
                <a:solidFill>
                  <a:sysClr val="windowText" lastClr="000000"/>
                </a:solidFill>
              </a:rPr>
              <a:t>Everyone in Scotland eats well. They can easily get safe, healthy, affordable, environmentally friendly food that suits their age and culture.</a:t>
            </a:r>
          </a:p>
        </p:txBody>
      </p:sp>
      <p:sp>
        <p:nvSpPr>
          <p:cNvPr id="3" name="Content Placeholder 2">
            <a:extLst>
              <a:ext uri="{FF2B5EF4-FFF2-40B4-BE49-F238E27FC236}">
                <a16:creationId xmlns:a16="http://schemas.microsoft.com/office/drawing/2014/main" id="{BACCFA04-5634-CA1C-8C30-10C702DF56B3}"/>
              </a:ext>
            </a:extLst>
          </p:cNvPr>
          <p:cNvSpPr txBox="1">
            <a:spLocks/>
          </p:cNvSpPr>
          <p:nvPr/>
        </p:nvSpPr>
        <p:spPr>
          <a:xfrm>
            <a:off x="176187" y="4391824"/>
            <a:ext cx="3658601" cy="2328290"/>
          </a:xfrm>
          <a:prstGeom prst="rect">
            <a:avLst/>
          </a:prstGeom>
          <a:solidFill>
            <a:srgbClr val="F7F6EB"/>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200" dirty="0">
                <a:solidFill>
                  <a:sysClr val="windowText" lastClr="000000"/>
                </a:solidFill>
              </a:rPr>
              <a:t>Scotland is known around the world for high-quality food. Our food and drink industry is successful and forward-thinking. It is an important part of the national and local economy. It supports and creates good jobs.</a:t>
            </a:r>
          </a:p>
        </p:txBody>
      </p:sp>
      <p:sp>
        <p:nvSpPr>
          <p:cNvPr id="5" name="Content Placeholder 2">
            <a:extLst>
              <a:ext uri="{FF2B5EF4-FFF2-40B4-BE49-F238E27FC236}">
                <a16:creationId xmlns:a16="http://schemas.microsoft.com/office/drawing/2014/main" id="{C2BC8C34-2A52-E00C-576D-7CDF0E52A749}"/>
              </a:ext>
            </a:extLst>
          </p:cNvPr>
          <p:cNvSpPr txBox="1">
            <a:spLocks/>
          </p:cNvSpPr>
          <p:nvPr/>
        </p:nvSpPr>
        <p:spPr>
          <a:xfrm>
            <a:off x="4251357" y="952919"/>
            <a:ext cx="3658601" cy="2080565"/>
          </a:xfrm>
          <a:prstGeom prst="rect">
            <a:avLst/>
          </a:prstGeom>
          <a:solidFill>
            <a:srgbClr val="F7F6E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dirty="0">
                <a:solidFill>
                  <a:sysClr val="windowText" lastClr="000000"/>
                </a:solidFill>
              </a:rPr>
              <a:t>Scotland’s food system is good for the natural environment, the climate, wildlife, and animal welfare.</a:t>
            </a:r>
          </a:p>
        </p:txBody>
      </p:sp>
      <p:sp>
        <p:nvSpPr>
          <p:cNvPr id="11" name="Content Placeholder 2">
            <a:extLst>
              <a:ext uri="{FF2B5EF4-FFF2-40B4-BE49-F238E27FC236}">
                <a16:creationId xmlns:a16="http://schemas.microsoft.com/office/drawing/2014/main" id="{23F94CF1-340A-220D-1FD1-753BD766F4A0}"/>
              </a:ext>
            </a:extLst>
          </p:cNvPr>
          <p:cNvSpPr txBox="1">
            <a:spLocks/>
          </p:cNvSpPr>
          <p:nvPr/>
        </p:nvSpPr>
        <p:spPr>
          <a:xfrm>
            <a:off x="8324285" y="952918"/>
            <a:ext cx="3658601" cy="2080565"/>
          </a:xfrm>
          <a:prstGeom prst="rect">
            <a:avLst/>
          </a:prstGeom>
          <a:solidFill>
            <a:srgbClr val="F7F6E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dirty="0">
                <a:solidFill>
                  <a:sysClr val="windowText" lastClr="000000"/>
                </a:solidFill>
              </a:rPr>
              <a:t>Scotland’s food system helps everyone to have good physical and mental health.</a:t>
            </a:r>
          </a:p>
        </p:txBody>
      </p:sp>
      <p:sp>
        <p:nvSpPr>
          <p:cNvPr id="19" name="Content Placeholder 2">
            <a:extLst>
              <a:ext uri="{FF2B5EF4-FFF2-40B4-BE49-F238E27FC236}">
                <a16:creationId xmlns:a16="http://schemas.microsoft.com/office/drawing/2014/main" id="{70724F29-DA3A-489A-4F4A-E2B42025D70C}"/>
              </a:ext>
            </a:extLst>
          </p:cNvPr>
          <p:cNvSpPr txBox="1">
            <a:spLocks/>
          </p:cNvSpPr>
          <p:nvPr/>
        </p:nvSpPr>
        <p:spPr>
          <a:xfrm>
            <a:off x="4251357" y="4343949"/>
            <a:ext cx="3658601" cy="2080565"/>
          </a:xfrm>
          <a:prstGeom prst="rect">
            <a:avLst/>
          </a:prstGeom>
          <a:solidFill>
            <a:srgbClr val="F7F6E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dirty="0">
                <a:solidFill>
                  <a:sysClr val="windowText" lastClr="000000"/>
                </a:solidFill>
              </a:rPr>
              <a:t>Scotland has a good food culture. Scottish people are interested in and educated about good and sustainable food. </a:t>
            </a:r>
          </a:p>
        </p:txBody>
      </p:sp>
      <p:sp>
        <p:nvSpPr>
          <p:cNvPr id="20" name="Content Placeholder 2">
            <a:extLst>
              <a:ext uri="{FF2B5EF4-FFF2-40B4-BE49-F238E27FC236}">
                <a16:creationId xmlns:a16="http://schemas.microsoft.com/office/drawing/2014/main" id="{C7665C49-080E-3519-5BB0-093F9446EF67}"/>
              </a:ext>
            </a:extLst>
          </p:cNvPr>
          <p:cNvSpPr txBox="1">
            <a:spLocks/>
          </p:cNvSpPr>
          <p:nvPr/>
        </p:nvSpPr>
        <p:spPr>
          <a:xfrm>
            <a:off x="8324285" y="4323777"/>
            <a:ext cx="3658601" cy="2080565"/>
          </a:xfrm>
          <a:prstGeom prst="rect">
            <a:avLst/>
          </a:prstGeom>
          <a:solidFill>
            <a:srgbClr val="F7F6E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dirty="0">
                <a:solidFill>
                  <a:sysClr val="windowText" lastClr="000000"/>
                </a:solidFill>
              </a:rPr>
              <a:t>Decisions we make in Scotland are good for food systems here and around the world. We share and learn from what other countries are doing.</a:t>
            </a:r>
          </a:p>
        </p:txBody>
      </p:sp>
    </p:spTree>
    <p:extLst>
      <p:ext uri="{BB962C8B-B14F-4D97-AF65-F5344CB8AC3E}">
        <p14:creationId xmlns:p14="http://schemas.microsoft.com/office/powerpoint/2010/main" val="389780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5EA42-E193-EA4E-57A2-C9B37A7CC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2C5F6-A487-C46B-7CAF-0B97D9A7B39A}"/>
              </a:ext>
            </a:extLst>
          </p:cNvPr>
          <p:cNvSpPr>
            <a:spLocks noGrp="1"/>
          </p:cNvSpPr>
          <p:nvPr>
            <p:ph type="title"/>
          </p:nvPr>
        </p:nvSpPr>
        <p:spPr>
          <a:xfrm>
            <a:off x="299972" y="427756"/>
            <a:ext cx="5624578" cy="1325563"/>
          </a:xfrm>
        </p:spPr>
        <p:txBody>
          <a:bodyPr>
            <a:noAutofit/>
          </a:bodyPr>
          <a:lstStyle/>
          <a:p>
            <a:r>
              <a:rPr lang="en-GB" sz="4800" dirty="0">
                <a:latin typeface="Alegreya Sans Black" panose="00000A00000000000000" pitchFamily="2" charset="0"/>
              </a:rPr>
              <a:t>What do you think?</a:t>
            </a:r>
          </a:p>
        </p:txBody>
      </p:sp>
      <p:sp>
        <p:nvSpPr>
          <p:cNvPr id="3" name="Content Placeholder 2">
            <a:extLst>
              <a:ext uri="{FF2B5EF4-FFF2-40B4-BE49-F238E27FC236}">
                <a16:creationId xmlns:a16="http://schemas.microsoft.com/office/drawing/2014/main" id="{6D018DA2-07B9-4919-AC7B-B858199CE181}"/>
              </a:ext>
            </a:extLst>
          </p:cNvPr>
          <p:cNvSpPr>
            <a:spLocks noGrp="1"/>
          </p:cNvSpPr>
          <p:nvPr>
            <p:ph idx="1"/>
          </p:nvPr>
        </p:nvSpPr>
        <p:spPr>
          <a:xfrm>
            <a:off x="449893" y="1863203"/>
            <a:ext cx="5863226" cy="4351338"/>
          </a:xfrm>
        </p:spPr>
        <p:txBody>
          <a:bodyPr>
            <a:normAutofit fontScale="92500"/>
          </a:bodyPr>
          <a:lstStyle/>
          <a:p>
            <a:pPr marL="0" indent="0">
              <a:lnSpc>
                <a:spcPct val="100000"/>
              </a:lnSpc>
              <a:buNone/>
            </a:pPr>
            <a:r>
              <a:rPr lang="en-GB" sz="3500" dirty="0"/>
              <a:t>What are your views on Scotland becoming a Good Food Nation?</a:t>
            </a:r>
          </a:p>
          <a:p>
            <a:endParaRPr lang="en-GB" sz="1600" dirty="0"/>
          </a:p>
          <a:p>
            <a:pPr marL="0" indent="0">
              <a:buNone/>
            </a:pPr>
            <a:r>
              <a:rPr lang="en-GB" sz="3200" dirty="0">
                <a:hlinkClick r:id="rId3"/>
              </a:rPr>
              <a:t>https://forms.office.com/Pages/ResponsePage.aspx?id=R3T3DoMQ7E24nyfHZQdoQDNP5hkXMg5Ou7jwyQtENgRUOE5PSVJMM0hKQTdRT041TjhRT0xCWlRJNi4u</a:t>
            </a:r>
            <a:endParaRPr lang="en-GB" sz="3200" dirty="0"/>
          </a:p>
          <a:p>
            <a:pPr marL="0" indent="0">
              <a:buNone/>
            </a:pPr>
            <a:endParaRPr lang="en-GB" sz="1600" dirty="0"/>
          </a:p>
          <a:p>
            <a:pPr marL="0" indent="0">
              <a:buNone/>
            </a:pPr>
            <a:r>
              <a:rPr lang="en-GB" sz="1900" i="1" dirty="0"/>
              <a:t>(teacher-led form for students below 13 years old)</a:t>
            </a:r>
          </a:p>
        </p:txBody>
      </p:sp>
      <p:pic>
        <p:nvPicPr>
          <p:cNvPr id="5" name="Picture 4" descr="A qr code with black dots&#10;&#10;Description automatically generated">
            <a:extLst>
              <a:ext uri="{FF2B5EF4-FFF2-40B4-BE49-F238E27FC236}">
                <a16:creationId xmlns:a16="http://schemas.microsoft.com/office/drawing/2014/main" id="{758FA6A7-DC5E-6779-A0BC-D12B7FE5B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778" y="589115"/>
            <a:ext cx="5429250" cy="5429250"/>
          </a:xfrm>
          <a:prstGeom prst="rect">
            <a:avLst/>
          </a:prstGeom>
        </p:spPr>
      </p:pic>
    </p:spTree>
    <p:extLst>
      <p:ext uri="{BB962C8B-B14F-4D97-AF65-F5344CB8AC3E}">
        <p14:creationId xmlns:p14="http://schemas.microsoft.com/office/powerpoint/2010/main" val="255815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D944B-657C-425A-3F97-72572BCB0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D96EB-6993-11EC-82FD-F3FBD34CA5C0}"/>
              </a:ext>
            </a:extLst>
          </p:cNvPr>
          <p:cNvSpPr>
            <a:spLocks noGrp="1"/>
          </p:cNvSpPr>
          <p:nvPr>
            <p:ph type="title"/>
          </p:nvPr>
        </p:nvSpPr>
        <p:spPr>
          <a:xfrm>
            <a:off x="458188" y="270122"/>
            <a:ext cx="5930735" cy="1325563"/>
          </a:xfrm>
        </p:spPr>
        <p:txBody>
          <a:bodyPr>
            <a:normAutofit fontScale="90000"/>
          </a:bodyPr>
          <a:lstStyle/>
          <a:p>
            <a:r>
              <a:rPr lang="en-GB" sz="6000">
                <a:latin typeface="Alegreya Sans Black" panose="00000A00000000000000" pitchFamily="2" charset="0"/>
              </a:rPr>
              <a:t>What do you think?</a:t>
            </a:r>
            <a:endParaRPr lang="en-GB" sz="6000" dirty="0">
              <a:latin typeface="Alegreya Sans Black" panose="00000A00000000000000" pitchFamily="2" charset="0"/>
            </a:endParaRPr>
          </a:p>
        </p:txBody>
      </p:sp>
      <p:sp>
        <p:nvSpPr>
          <p:cNvPr id="3" name="Content Placeholder 2">
            <a:extLst>
              <a:ext uri="{FF2B5EF4-FFF2-40B4-BE49-F238E27FC236}">
                <a16:creationId xmlns:a16="http://schemas.microsoft.com/office/drawing/2014/main" id="{E75E2C4E-A43A-AFA7-F883-4D36CE1E9847}"/>
              </a:ext>
            </a:extLst>
          </p:cNvPr>
          <p:cNvSpPr>
            <a:spLocks noGrp="1"/>
          </p:cNvSpPr>
          <p:nvPr>
            <p:ph idx="1"/>
          </p:nvPr>
        </p:nvSpPr>
        <p:spPr>
          <a:xfrm>
            <a:off x="458189" y="1809441"/>
            <a:ext cx="5930735" cy="4351338"/>
          </a:xfrm>
        </p:spPr>
        <p:txBody>
          <a:bodyPr>
            <a:normAutofit fontScale="92500" lnSpcReduction="20000"/>
          </a:bodyPr>
          <a:lstStyle/>
          <a:p>
            <a:pPr marL="0" indent="0">
              <a:lnSpc>
                <a:spcPct val="100000"/>
              </a:lnSpc>
              <a:buNone/>
            </a:pPr>
            <a:r>
              <a:rPr lang="en-GB" sz="3500" dirty="0"/>
              <a:t>What are your views on Scotland becoming a Good Food Nation?</a:t>
            </a:r>
          </a:p>
          <a:p>
            <a:pPr marL="0" indent="0">
              <a:lnSpc>
                <a:spcPct val="100000"/>
              </a:lnSpc>
              <a:buNone/>
            </a:pPr>
            <a:r>
              <a:rPr lang="en-GB" sz="3500" dirty="0"/>
              <a:t> </a:t>
            </a:r>
            <a:r>
              <a:rPr lang="en-GB" sz="3500" dirty="0">
                <a:hlinkClick r:id="rId3"/>
              </a:rPr>
              <a:t>https://forms.office.com/Pages/ResponsePage.aspx?id=R3T3DoMQ7E24nyfHZQdoQDNP5hkXMg5Ou7jwyQtENgRUREpXVFVZT08zOEw1TUpWRDNRUFAwRlRJWS4u</a:t>
            </a:r>
            <a:endParaRPr lang="en-GB" sz="3500" dirty="0"/>
          </a:p>
          <a:p>
            <a:pPr marL="0" indent="0">
              <a:lnSpc>
                <a:spcPct val="100000"/>
              </a:lnSpc>
              <a:buNone/>
            </a:pPr>
            <a:r>
              <a:rPr lang="en-GB" sz="2200" i="1" dirty="0"/>
              <a:t>(individual responses for students aged 13 years and above)</a:t>
            </a:r>
          </a:p>
        </p:txBody>
      </p:sp>
      <p:pic>
        <p:nvPicPr>
          <p:cNvPr id="5" name="Picture 4">
            <a:extLst>
              <a:ext uri="{FF2B5EF4-FFF2-40B4-BE49-F238E27FC236}">
                <a16:creationId xmlns:a16="http://schemas.microsoft.com/office/drawing/2014/main" id="{4ABFDA10-E688-1B0B-3532-D4F40B9F7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923" y="488743"/>
            <a:ext cx="5429250" cy="5429250"/>
          </a:xfrm>
          <a:prstGeom prst="rect">
            <a:avLst/>
          </a:prstGeom>
        </p:spPr>
      </p:pic>
    </p:spTree>
    <p:extLst>
      <p:ext uri="{BB962C8B-B14F-4D97-AF65-F5344CB8AC3E}">
        <p14:creationId xmlns:p14="http://schemas.microsoft.com/office/powerpoint/2010/main" val="270938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429D13-B1A3-1C09-0114-771B03F0EDCA}"/>
              </a:ext>
            </a:extLst>
          </p:cNvPr>
          <p:cNvSpPr>
            <a:spLocks noGrp="1"/>
          </p:cNvSpPr>
          <p:nvPr>
            <p:ph type="title"/>
          </p:nvPr>
        </p:nvSpPr>
        <p:spPr/>
        <p:txBody>
          <a:bodyPr>
            <a:normAutofit/>
          </a:bodyPr>
          <a:lstStyle/>
          <a:p>
            <a:r>
              <a:rPr lang="en-GB" sz="6000" dirty="0">
                <a:latin typeface="Alegreya Sans Black" panose="00000A00000000000000" pitchFamily="2" charset="0"/>
              </a:rPr>
              <a:t>Rights and food</a:t>
            </a:r>
          </a:p>
        </p:txBody>
      </p:sp>
      <p:sp>
        <p:nvSpPr>
          <p:cNvPr id="9" name="Content Placeholder 2">
            <a:extLst>
              <a:ext uri="{FF2B5EF4-FFF2-40B4-BE49-F238E27FC236}">
                <a16:creationId xmlns:a16="http://schemas.microsoft.com/office/drawing/2014/main" id="{D7E038CD-EA67-2C5F-9AB3-D8426B90DAE9}"/>
              </a:ext>
            </a:extLst>
          </p:cNvPr>
          <p:cNvSpPr>
            <a:spLocks noGrp="1"/>
          </p:cNvSpPr>
          <p:nvPr>
            <p:ph idx="1"/>
          </p:nvPr>
        </p:nvSpPr>
        <p:spPr>
          <a:xfrm>
            <a:off x="838200" y="1702902"/>
            <a:ext cx="10515600" cy="891696"/>
          </a:xfrm>
        </p:spPr>
        <p:txBody>
          <a:bodyPr>
            <a:normAutofit/>
          </a:bodyPr>
          <a:lstStyle/>
          <a:p>
            <a:pPr marL="0" indent="0">
              <a:lnSpc>
                <a:spcPct val="100000"/>
              </a:lnSpc>
              <a:buNone/>
            </a:pPr>
            <a:r>
              <a:rPr lang="en-GB" sz="3500" dirty="0"/>
              <a:t>Why are we engaged in this consultation?</a:t>
            </a:r>
          </a:p>
        </p:txBody>
      </p:sp>
      <p:sp>
        <p:nvSpPr>
          <p:cNvPr id="11" name="TextBox 10">
            <a:extLst>
              <a:ext uri="{FF2B5EF4-FFF2-40B4-BE49-F238E27FC236}">
                <a16:creationId xmlns:a16="http://schemas.microsoft.com/office/drawing/2014/main" id="{11E1FA4F-6021-A327-A45A-DCFA2A14E206}"/>
              </a:ext>
            </a:extLst>
          </p:cNvPr>
          <p:cNvSpPr txBox="1"/>
          <p:nvPr/>
        </p:nvSpPr>
        <p:spPr>
          <a:xfrm>
            <a:off x="3890512" y="4213202"/>
            <a:ext cx="6159261" cy="1938992"/>
          </a:xfrm>
          <a:prstGeom prst="rect">
            <a:avLst/>
          </a:prstGeom>
          <a:noFill/>
        </p:spPr>
        <p:txBody>
          <a:bodyPr wrap="square" rtlCol="0">
            <a:spAutoFit/>
          </a:bodyPr>
          <a:lstStyle/>
          <a:p>
            <a:r>
              <a:rPr lang="en-GB" sz="2400" b="1" dirty="0"/>
              <a:t>Article 12</a:t>
            </a:r>
          </a:p>
          <a:p>
            <a:r>
              <a:rPr lang="en-GB" sz="2400" dirty="0"/>
              <a:t>When adults are making decisions that affect children and young people, they should ask them what they think, and take account of those views when making the decision.</a:t>
            </a:r>
          </a:p>
        </p:txBody>
      </p:sp>
      <p:pic>
        <p:nvPicPr>
          <p:cNvPr id="12" name="Picture 11">
            <a:extLst>
              <a:ext uri="{FF2B5EF4-FFF2-40B4-BE49-F238E27FC236}">
                <a16:creationId xmlns:a16="http://schemas.microsoft.com/office/drawing/2014/main" id="{C263E444-0D23-3FDE-0EF5-710393AED359}"/>
              </a:ext>
            </a:extLst>
          </p:cNvPr>
          <p:cNvPicPr>
            <a:picLocks noChangeAspect="1"/>
          </p:cNvPicPr>
          <p:nvPr/>
        </p:nvPicPr>
        <p:blipFill>
          <a:blip r:embed="rId3"/>
          <a:stretch>
            <a:fillRect/>
          </a:stretch>
        </p:blipFill>
        <p:spPr>
          <a:xfrm>
            <a:off x="919432" y="2606812"/>
            <a:ext cx="2572109" cy="3429479"/>
          </a:xfrm>
          <a:prstGeom prst="rect">
            <a:avLst/>
          </a:prstGeom>
        </p:spPr>
      </p:pic>
    </p:spTree>
    <p:extLst>
      <p:ext uri="{BB962C8B-B14F-4D97-AF65-F5344CB8AC3E}">
        <p14:creationId xmlns:p14="http://schemas.microsoft.com/office/powerpoint/2010/main" val="194683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F60464-ACD0-F292-AF08-56E8732C75A4}"/>
              </a:ext>
            </a:extLst>
          </p:cNvPr>
          <p:cNvSpPr txBox="1">
            <a:spLocks/>
          </p:cNvSpPr>
          <p:nvPr/>
        </p:nvSpPr>
        <p:spPr>
          <a:xfrm>
            <a:off x="838200" y="365125"/>
            <a:ext cx="10515600" cy="1670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dirty="0">
                <a:latin typeface="Alegreya Sans Black" panose="00000A00000000000000" pitchFamily="2" charset="0"/>
              </a:rPr>
              <a:t>Mairi </a:t>
            </a:r>
            <a:r>
              <a:rPr lang="en-GB" sz="5000" dirty="0" err="1">
                <a:latin typeface="Alegreya Sans Black" panose="00000A00000000000000" pitchFamily="2" charset="0"/>
              </a:rPr>
              <a:t>Gougeon</a:t>
            </a:r>
            <a:r>
              <a:rPr lang="en-GB" sz="5000" dirty="0">
                <a:latin typeface="Alegreya Sans Black" panose="00000A00000000000000" pitchFamily="2" charset="0"/>
              </a:rPr>
              <a:t>, Cabinet Secretary for Rural Affairs, Land Reform and Islands</a:t>
            </a:r>
          </a:p>
        </p:txBody>
      </p:sp>
      <p:sp>
        <p:nvSpPr>
          <p:cNvPr id="4" name="TextBox 3">
            <a:extLst>
              <a:ext uri="{FF2B5EF4-FFF2-40B4-BE49-F238E27FC236}">
                <a16:creationId xmlns:a16="http://schemas.microsoft.com/office/drawing/2014/main" id="{080D228D-471B-6492-6AE3-BB0EE18D47B6}"/>
              </a:ext>
            </a:extLst>
          </p:cNvPr>
          <p:cNvSpPr txBox="1"/>
          <p:nvPr/>
        </p:nvSpPr>
        <p:spPr>
          <a:xfrm>
            <a:off x="838200" y="3228788"/>
            <a:ext cx="2863970" cy="861774"/>
          </a:xfrm>
          <a:prstGeom prst="rect">
            <a:avLst/>
          </a:prstGeom>
          <a:noFill/>
        </p:spPr>
        <p:txBody>
          <a:bodyPr wrap="square" rtlCol="0">
            <a:spAutoFit/>
          </a:bodyPr>
          <a:lstStyle/>
          <a:p>
            <a:r>
              <a:rPr lang="en-GB" sz="5000" dirty="0">
                <a:hlinkClick r:id="rId3"/>
              </a:rPr>
              <a:t>Video link</a:t>
            </a:r>
            <a:endParaRPr lang="en-GB" sz="5000" dirty="0"/>
          </a:p>
        </p:txBody>
      </p:sp>
      <p:pic>
        <p:nvPicPr>
          <p:cNvPr id="5" name="Picture 4">
            <a:extLst>
              <a:ext uri="{FF2B5EF4-FFF2-40B4-BE49-F238E27FC236}">
                <a16:creationId xmlns:a16="http://schemas.microsoft.com/office/drawing/2014/main" id="{6F1BB8E3-59AE-B288-9755-E1C6723BF63F}"/>
              </a:ext>
            </a:extLst>
          </p:cNvPr>
          <p:cNvPicPr>
            <a:picLocks noChangeAspect="1"/>
          </p:cNvPicPr>
          <p:nvPr/>
        </p:nvPicPr>
        <p:blipFill>
          <a:blip r:embed="rId4"/>
          <a:stretch>
            <a:fillRect/>
          </a:stretch>
        </p:blipFill>
        <p:spPr>
          <a:xfrm>
            <a:off x="5572664" y="2313523"/>
            <a:ext cx="4475900" cy="4051129"/>
          </a:xfrm>
          <a:prstGeom prst="ellipse">
            <a:avLst/>
          </a:prstGeom>
          <a:ln w="63500" cap="rnd">
            <a:noFill/>
          </a:ln>
          <a:effectLst/>
        </p:spPr>
      </p:pic>
    </p:spTree>
    <p:extLst>
      <p:ext uri="{BB962C8B-B14F-4D97-AF65-F5344CB8AC3E}">
        <p14:creationId xmlns:p14="http://schemas.microsoft.com/office/powerpoint/2010/main" val="3136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84080-F5AE-07EB-8217-9CAE1BC70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1636B7-C4D8-E570-F758-1FE5570A82AE}"/>
              </a:ext>
            </a:extLst>
          </p:cNvPr>
          <p:cNvSpPr>
            <a:spLocks noGrp="1"/>
          </p:cNvSpPr>
          <p:nvPr>
            <p:ph type="title"/>
          </p:nvPr>
        </p:nvSpPr>
        <p:spPr/>
        <p:txBody>
          <a:bodyPr>
            <a:normAutofit/>
          </a:bodyPr>
          <a:lstStyle/>
          <a:p>
            <a:r>
              <a:rPr lang="en-GB" sz="6000" dirty="0">
                <a:latin typeface="Alegreya Sans Black" panose="00000A00000000000000" pitchFamily="2" charset="0"/>
              </a:rPr>
              <a:t>Good Food Nation</a:t>
            </a:r>
          </a:p>
        </p:txBody>
      </p:sp>
      <p:sp>
        <p:nvSpPr>
          <p:cNvPr id="3" name="Content Placeholder 2">
            <a:extLst>
              <a:ext uri="{FF2B5EF4-FFF2-40B4-BE49-F238E27FC236}">
                <a16:creationId xmlns:a16="http://schemas.microsoft.com/office/drawing/2014/main" id="{59C9020D-D8BB-44C4-3E13-1357E915D175}"/>
              </a:ext>
            </a:extLst>
          </p:cNvPr>
          <p:cNvSpPr>
            <a:spLocks noGrp="1"/>
          </p:cNvSpPr>
          <p:nvPr>
            <p:ph idx="1"/>
          </p:nvPr>
        </p:nvSpPr>
        <p:spPr/>
        <p:txBody>
          <a:bodyPr>
            <a:normAutofit/>
          </a:bodyPr>
          <a:lstStyle/>
          <a:p>
            <a:pPr marL="0" indent="0">
              <a:lnSpc>
                <a:spcPct val="100000"/>
              </a:lnSpc>
              <a:buNone/>
            </a:pPr>
            <a:r>
              <a:rPr lang="en-GB" sz="3500" dirty="0"/>
              <a:t>…where everyone can take </a:t>
            </a:r>
            <a:r>
              <a:rPr lang="en-GB" sz="3500" b="1" dirty="0">
                <a:solidFill>
                  <a:schemeClr val="accent5"/>
                </a:solidFill>
              </a:rPr>
              <a:t>pride and pleasure</a:t>
            </a:r>
            <a:r>
              <a:rPr lang="en-GB" sz="3500" dirty="0"/>
              <a:t> in the food they produce, buy, cook, serve, and eat each day.</a:t>
            </a:r>
          </a:p>
        </p:txBody>
      </p:sp>
      <p:pic>
        <p:nvPicPr>
          <p:cNvPr id="4" name="Picture 3" descr="A person wearing a hat and apron holding a bowl of soup&#10;&#10;Description automatically generated">
            <a:extLst>
              <a:ext uri="{FF2B5EF4-FFF2-40B4-BE49-F238E27FC236}">
                <a16:creationId xmlns:a16="http://schemas.microsoft.com/office/drawing/2014/main" id="{D2F8E108-7D66-6A2C-A4A1-85530011BFC3}"/>
              </a:ext>
            </a:extLst>
          </p:cNvPr>
          <p:cNvPicPr>
            <a:picLocks noChangeAspect="1"/>
          </p:cNvPicPr>
          <p:nvPr/>
        </p:nvPicPr>
        <p:blipFill rotWithShape="1">
          <a:blip r:embed="rId3"/>
          <a:srcRect l="37519" r="35312"/>
          <a:stretch/>
        </p:blipFill>
        <p:spPr>
          <a:xfrm>
            <a:off x="7927081" y="3058208"/>
            <a:ext cx="1258284" cy="4104497"/>
          </a:xfrm>
          <a:prstGeom prst="rect">
            <a:avLst/>
          </a:prstGeom>
        </p:spPr>
      </p:pic>
      <p:sp>
        <p:nvSpPr>
          <p:cNvPr id="9" name="Freeform: Shape 8">
            <a:extLst>
              <a:ext uri="{FF2B5EF4-FFF2-40B4-BE49-F238E27FC236}">
                <a16:creationId xmlns:a16="http://schemas.microsoft.com/office/drawing/2014/main" id="{59100194-62ED-9B62-7F72-0E25A4ABE011}"/>
              </a:ext>
            </a:extLst>
          </p:cNvPr>
          <p:cNvSpPr/>
          <p:nvPr/>
        </p:nvSpPr>
        <p:spPr>
          <a:xfrm>
            <a:off x="-422694" y="4497773"/>
            <a:ext cx="12907423" cy="1293788"/>
          </a:xfrm>
          <a:custGeom>
            <a:avLst/>
            <a:gdLst>
              <a:gd name="connsiteX0" fmla="*/ 0 w 12532379"/>
              <a:gd name="connsiteY0" fmla="*/ 665450 h 1293788"/>
              <a:gd name="connsiteX1" fmla="*/ 979055 w 12532379"/>
              <a:gd name="connsiteY1" fmla="*/ 1293523 h 1293788"/>
              <a:gd name="connsiteX2" fmla="*/ 3916218 w 12532379"/>
              <a:gd name="connsiteY2" fmla="*/ 600796 h 1293788"/>
              <a:gd name="connsiteX3" fmla="*/ 6714837 w 12532379"/>
              <a:gd name="connsiteY3" fmla="*/ 1090323 h 1293788"/>
              <a:gd name="connsiteX4" fmla="*/ 8294255 w 12532379"/>
              <a:gd name="connsiteY4" fmla="*/ 1219632 h 1293788"/>
              <a:gd name="connsiteX5" fmla="*/ 10704946 w 12532379"/>
              <a:gd name="connsiteY5" fmla="*/ 840941 h 1293788"/>
              <a:gd name="connsiteX6" fmla="*/ 12302837 w 12532379"/>
              <a:gd name="connsiteY6" fmla="*/ 92796 h 1293788"/>
              <a:gd name="connsiteX7" fmla="*/ 12487564 w 12532379"/>
              <a:gd name="connsiteY7" fmla="*/ 37377 h 129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2379" h="1293788">
                <a:moveTo>
                  <a:pt x="0" y="665450"/>
                </a:moveTo>
                <a:cubicBezTo>
                  <a:pt x="163176" y="984874"/>
                  <a:pt x="326352" y="1304299"/>
                  <a:pt x="979055" y="1293523"/>
                </a:cubicBezTo>
                <a:cubicBezTo>
                  <a:pt x="1631758" y="1282747"/>
                  <a:pt x="2960254" y="634663"/>
                  <a:pt x="3916218" y="600796"/>
                </a:cubicBezTo>
                <a:cubicBezTo>
                  <a:pt x="4872182" y="566929"/>
                  <a:pt x="5985164" y="987184"/>
                  <a:pt x="6714837" y="1090323"/>
                </a:cubicBezTo>
                <a:cubicBezTo>
                  <a:pt x="7444510" y="1193462"/>
                  <a:pt x="7629237" y="1261196"/>
                  <a:pt x="8294255" y="1219632"/>
                </a:cubicBezTo>
                <a:cubicBezTo>
                  <a:pt x="8959273" y="1178068"/>
                  <a:pt x="10036849" y="1028747"/>
                  <a:pt x="10704946" y="840941"/>
                </a:cubicBezTo>
                <a:cubicBezTo>
                  <a:pt x="11373043" y="653135"/>
                  <a:pt x="12005734" y="226723"/>
                  <a:pt x="12302837" y="92796"/>
                </a:cubicBezTo>
                <a:cubicBezTo>
                  <a:pt x="12599940" y="-41131"/>
                  <a:pt x="12543752" y="-1877"/>
                  <a:pt x="12487564" y="37377"/>
                </a:cubicBezTo>
              </a:path>
            </a:pathLst>
          </a:custGeom>
          <a:ln w="7620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pic>
        <p:nvPicPr>
          <p:cNvPr id="5" name="Picture 4" descr="A person holding a basket of cabbage&#10;&#10;Description automatically generated">
            <a:extLst>
              <a:ext uri="{FF2B5EF4-FFF2-40B4-BE49-F238E27FC236}">
                <a16:creationId xmlns:a16="http://schemas.microsoft.com/office/drawing/2014/main" id="{3244F885-F06C-5CC2-614C-D3FA3BBA2008}"/>
              </a:ext>
            </a:extLst>
          </p:cNvPr>
          <p:cNvPicPr>
            <a:picLocks noChangeAspect="1"/>
          </p:cNvPicPr>
          <p:nvPr/>
        </p:nvPicPr>
        <p:blipFill rotWithShape="1">
          <a:blip r:embed="rId4"/>
          <a:srcRect l="31869" r="26697"/>
          <a:stretch/>
        </p:blipFill>
        <p:spPr>
          <a:xfrm>
            <a:off x="8827301" y="3058208"/>
            <a:ext cx="1918855" cy="4104498"/>
          </a:xfrm>
          <a:prstGeom prst="rect">
            <a:avLst/>
          </a:prstGeom>
        </p:spPr>
      </p:pic>
      <p:pic>
        <p:nvPicPr>
          <p:cNvPr id="6" name="Picture 5" descr="A cartoon of a person holding a book&#10;&#10;Description automatically generated">
            <a:extLst>
              <a:ext uri="{FF2B5EF4-FFF2-40B4-BE49-F238E27FC236}">
                <a16:creationId xmlns:a16="http://schemas.microsoft.com/office/drawing/2014/main" id="{CF956AC0-B123-96C5-6F59-3F068EC1BB25}"/>
              </a:ext>
            </a:extLst>
          </p:cNvPr>
          <p:cNvPicPr>
            <a:picLocks noChangeAspect="1"/>
          </p:cNvPicPr>
          <p:nvPr/>
        </p:nvPicPr>
        <p:blipFill rotWithShape="1">
          <a:blip r:embed="rId5"/>
          <a:srcRect l="40326" r="37893"/>
          <a:stretch/>
        </p:blipFill>
        <p:spPr>
          <a:xfrm>
            <a:off x="4715572" y="3092420"/>
            <a:ext cx="1008706" cy="4104495"/>
          </a:xfrm>
          <a:prstGeom prst="rect">
            <a:avLst/>
          </a:prstGeom>
        </p:spPr>
      </p:pic>
      <p:pic>
        <p:nvPicPr>
          <p:cNvPr id="7" name="Picture 6" descr="A person holding a fish&#10;&#10;Description automatically generated">
            <a:extLst>
              <a:ext uri="{FF2B5EF4-FFF2-40B4-BE49-F238E27FC236}">
                <a16:creationId xmlns:a16="http://schemas.microsoft.com/office/drawing/2014/main" id="{FE3E1D09-CF26-8487-A0D7-A3EF09563D16}"/>
              </a:ext>
            </a:extLst>
          </p:cNvPr>
          <p:cNvPicPr>
            <a:picLocks noChangeAspect="1"/>
          </p:cNvPicPr>
          <p:nvPr/>
        </p:nvPicPr>
        <p:blipFill rotWithShape="1">
          <a:blip r:embed="rId6"/>
          <a:srcRect l="38965" r="27472"/>
          <a:stretch/>
        </p:blipFill>
        <p:spPr>
          <a:xfrm>
            <a:off x="3605465" y="2836340"/>
            <a:ext cx="1554351" cy="4104498"/>
          </a:xfrm>
          <a:prstGeom prst="rect">
            <a:avLst/>
          </a:prstGeom>
        </p:spPr>
      </p:pic>
      <p:pic>
        <p:nvPicPr>
          <p:cNvPr id="8" name="Picture 7" descr="A person and a child in a wheelchair&#10;&#10;Description automatically generated">
            <a:extLst>
              <a:ext uri="{FF2B5EF4-FFF2-40B4-BE49-F238E27FC236}">
                <a16:creationId xmlns:a16="http://schemas.microsoft.com/office/drawing/2014/main" id="{5BE379D9-C1A5-3C28-CF66-98A305814E0A}"/>
              </a:ext>
            </a:extLst>
          </p:cNvPr>
          <p:cNvPicPr>
            <a:picLocks noChangeAspect="1"/>
          </p:cNvPicPr>
          <p:nvPr/>
        </p:nvPicPr>
        <p:blipFill rotWithShape="1">
          <a:blip r:embed="rId7"/>
          <a:srcRect l="22909" r="33740"/>
          <a:stretch/>
        </p:blipFill>
        <p:spPr>
          <a:xfrm>
            <a:off x="960582" y="3223491"/>
            <a:ext cx="1943557" cy="3973424"/>
          </a:xfrm>
          <a:prstGeom prst="rect">
            <a:avLst/>
          </a:prstGeom>
        </p:spPr>
      </p:pic>
    </p:spTree>
    <p:extLst>
      <p:ext uri="{BB962C8B-B14F-4D97-AF65-F5344CB8AC3E}">
        <p14:creationId xmlns:p14="http://schemas.microsoft.com/office/powerpoint/2010/main" val="275101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CFA29-B349-FFD4-0956-4AA84CD4C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77F7B-7CB9-9A1E-751D-26C0ED884B89}"/>
              </a:ext>
            </a:extLst>
          </p:cNvPr>
          <p:cNvSpPr>
            <a:spLocks noGrp="1"/>
          </p:cNvSpPr>
          <p:nvPr>
            <p:ph type="title"/>
          </p:nvPr>
        </p:nvSpPr>
        <p:spPr/>
        <p:txBody>
          <a:bodyPr>
            <a:normAutofit/>
          </a:bodyPr>
          <a:lstStyle/>
          <a:p>
            <a:r>
              <a:rPr lang="en-GB" sz="6000" b="1" dirty="0"/>
              <a:t>The food system</a:t>
            </a:r>
          </a:p>
        </p:txBody>
      </p:sp>
      <p:sp>
        <p:nvSpPr>
          <p:cNvPr id="4" name="TextBox 3">
            <a:extLst>
              <a:ext uri="{FF2B5EF4-FFF2-40B4-BE49-F238E27FC236}">
                <a16:creationId xmlns:a16="http://schemas.microsoft.com/office/drawing/2014/main" id="{0BBFA35D-23C4-9CAF-E18B-4E8B8C752C57}"/>
              </a:ext>
            </a:extLst>
          </p:cNvPr>
          <p:cNvSpPr txBox="1"/>
          <p:nvPr/>
        </p:nvSpPr>
        <p:spPr>
          <a:xfrm>
            <a:off x="838200" y="2998113"/>
            <a:ext cx="2863970" cy="861774"/>
          </a:xfrm>
          <a:prstGeom prst="rect">
            <a:avLst/>
          </a:prstGeom>
          <a:noFill/>
        </p:spPr>
        <p:txBody>
          <a:bodyPr wrap="square" rtlCol="0">
            <a:spAutoFit/>
          </a:bodyPr>
          <a:lstStyle/>
          <a:p>
            <a:r>
              <a:rPr lang="en-GB" sz="5000" dirty="0">
                <a:hlinkClick r:id="rId3"/>
              </a:rPr>
              <a:t>Video link</a:t>
            </a:r>
            <a:endParaRPr lang="en-GB" sz="5000" dirty="0"/>
          </a:p>
        </p:txBody>
      </p:sp>
      <p:pic>
        <p:nvPicPr>
          <p:cNvPr id="3" name="Picture 2" descr="A screen shot of a diagram&#10;&#10;Description automatically generated">
            <a:extLst>
              <a:ext uri="{FF2B5EF4-FFF2-40B4-BE49-F238E27FC236}">
                <a16:creationId xmlns:a16="http://schemas.microsoft.com/office/drawing/2014/main" id="{2E365C5F-10CA-C939-0654-84F93459657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582" b="81582" l="28015" r="77259"/>
                    </a14:imgEffect>
                  </a14:imgLayer>
                </a14:imgProps>
              </a:ext>
              <a:ext uri="{28A0092B-C50C-407E-A947-70E740481C1C}">
                <a14:useLocalDpi xmlns:a14="http://schemas.microsoft.com/office/drawing/2010/main" val="0"/>
              </a:ext>
            </a:extLst>
          </a:blip>
          <a:srcRect l="21860" t="27582" r="16586" b="12418"/>
          <a:stretch/>
        </p:blipFill>
        <p:spPr>
          <a:xfrm>
            <a:off x="5504329" y="1891552"/>
            <a:ext cx="4607859" cy="4114801"/>
          </a:xfrm>
          <a:prstGeom prst="rect">
            <a:avLst/>
          </a:prstGeom>
        </p:spPr>
      </p:pic>
    </p:spTree>
    <p:extLst>
      <p:ext uri="{BB962C8B-B14F-4D97-AF65-F5344CB8AC3E}">
        <p14:creationId xmlns:p14="http://schemas.microsoft.com/office/powerpoint/2010/main" val="286757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CEEF06-ED7E-EEBC-2B84-7191A43E49C8}"/>
            </a:ext>
          </a:extLst>
        </p:cNvPr>
        <p:cNvGrpSpPr/>
        <p:nvPr/>
      </p:nvGrpSpPr>
      <p:grpSpPr>
        <a:xfrm>
          <a:off x="0" y="0"/>
          <a:ext cx="0" cy="0"/>
          <a:chOff x="0" y="0"/>
          <a:chExt cx="0" cy="0"/>
        </a:xfrm>
      </p:grpSpPr>
      <p:pic>
        <p:nvPicPr>
          <p:cNvPr id="3" name="Picture 2" descr="A diagram of food system&#10;&#10;Description automatically generated">
            <a:extLst>
              <a:ext uri="{FF2B5EF4-FFF2-40B4-BE49-F238E27FC236}">
                <a16:creationId xmlns:a16="http://schemas.microsoft.com/office/drawing/2014/main" id="{2150484A-A28D-5D97-686D-AE2C26E0A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055" y="0"/>
            <a:ext cx="7485889" cy="6858000"/>
          </a:xfrm>
          <a:prstGeom prst="rect">
            <a:avLst/>
          </a:prstGeom>
        </p:spPr>
      </p:pic>
    </p:spTree>
    <p:extLst>
      <p:ext uri="{BB962C8B-B14F-4D97-AF65-F5344CB8AC3E}">
        <p14:creationId xmlns:p14="http://schemas.microsoft.com/office/powerpoint/2010/main" val="331982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6EA25-089A-AE7F-3C47-FE1A2F235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A279C-AD83-8120-3E04-9E70B51EDDA1}"/>
              </a:ext>
            </a:extLst>
          </p:cNvPr>
          <p:cNvSpPr>
            <a:spLocks noGrp="1"/>
          </p:cNvSpPr>
          <p:nvPr>
            <p:ph type="title"/>
          </p:nvPr>
        </p:nvSpPr>
        <p:spPr/>
        <p:txBody>
          <a:bodyPr>
            <a:normAutofit/>
          </a:bodyPr>
          <a:lstStyle/>
          <a:p>
            <a:r>
              <a:rPr lang="en-GB" sz="6000" dirty="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371EE831-7505-63CE-97D1-44068FEC5911}"/>
              </a:ext>
            </a:extLst>
          </p:cNvPr>
          <p:cNvSpPr>
            <a:spLocks noGrp="1"/>
          </p:cNvSpPr>
          <p:nvPr>
            <p:ph idx="1"/>
          </p:nvPr>
        </p:nvSpPr>
        <p:spPr>
          <a:xfrm>
            <a:off x="838200" y="1825625"/>
            <a:ext cx="3840804" cy="4351338"/>
          </a:xfrm>
        </p:spPr>
        <p:txBody>
          <a:bodyPr>
            <a:normAutofit/>
          </a:bodyPr>
          <a:lstStyle/>
          <a:p>
            <a:pPr marL="0" indent="0">
              <a:lnSpc>
                <a:spcPct val="100000"/>
              </a:lnSpc>
              <a:buNone/>
            </a:pPr>
            <a:r>
              <a:rPr lang="en-GB" sz="3500" dirty="0">
                <a:solidFill>
                  <a:schemeClr val="accent1"/>
                </a:solidFill>
                <a:latin typeface="Alegreya Sans Black" panose="00000A00000000000000" pitchFamily="2" charset="0"/>
              </a:rPr>
              <a:t>I</a:t>
            </a:r>
            <a:r>
              <a:rPr lang="en-GB" sz="3500" dirty="0"/>
              <a:t>nclusive</a:t>
            </a:r>
          </a:p>
          <a:p>
            <a:pPr marL="0" indent="0">
              <a:lnSpc>
                <a:spcPct val="100000"/>
              </a:lnSpc>
              <a:buNone/>
            </a:pPr>
            <a:r>
              <a:rPr lang="en-GB" sz="3500" dirty="0">
                <a:solidFill>
                  <a:schemeClr val="accent4">
                    <a:lumMod val="75000"/>
                  </a:schemeClr>
                </a:solidFill>
                <a:latin typeface="Alegreya Sans Black" panose="00000A00000000000000" pitchFamily="2" charset="0"/>
              </a:rPr>
              <a:t>S</a:t>
            </a:r>
            <a:r>
              <a:rPr lang="en-GB" sz="3500" dirty="0"/>
              <a:t>ustainable</a:t>
            </a:r>
          </a:p>
          <a:p>
            <a:pPr marL="0" indent="0">
              <a:lnSpc>
                <a:spcPct val="100000"/>
              </a:lnSpc>
              <a:buNone/>
            </a:pPr>
            <a:r>
              <a:rPr lang="en-GB" sz="3500" dirty="0">
                <a:solidFill>
                  <a:schemeClr val="accent6"/>
                </a:solidFill>
                <a:latin typeface="Alegreya Sans Black" panose="00000A00000000000000" pitchFamily="2" charset="0"/>
              </a:rPr>
              <a:t>H</a:t>
            </a:r>
            <a:r>
              <a:rPr lang="en-GB" sz="3500" dirty="0"/>
              <a:t>ealthy</a:t>
            </a:r>
          </a:p>
          <a:p>
            <a:pPr marL="0" indent="0">
              <a:lnSpc>
                <a:spcPct val="100000"/>
              </a:lnSpc>
              <a:buNone/>
            </a:pPr>
            <a:r>
              <a:rPr lang="en-GB" sz="3500" dirty="0">
                <a:solidFill>
                  <a:schemeClr val="accent2"/>
                </a:solidFill>
                <a:latin typeface="Alegreya Sans Black" panose="00000A00000000000000" pitchFamily="2" charset="0"/>
              </a:rPr>
              <a:t>W</a:t>
            </a:r>
            <a:r>
              <a:rPr lang="en-GB" sz="3500" dirty="0"/>
              <a:t>ealth-building</a:t>
            </a:r>
          </a:p>
          <a:p>
            <a:pPr marL="0" indent="0">
              <a:lnSpc>
                <a:spcPct val="100000"/>
              </a:lnSpc>
              <a:buNone/>
            </a:pPr>
            <a:r>
              <a:rPr lang="en-GB" sz="3500" dirty="0">
                <a:solidFill>
                  <a:schemeClr val="accent5"/>
                </a:solidFill>
                <a:latin typeface="Alegreya Sans Black" panose="00000A00000000000000" pitchFamily="2" charset="0"/>
              </a:rPr>
              <a:t>E</a:t>
            </a:r>
            <a:r>
              <a:rPr lang="en-GB" sz="3500" dirty="0"/>
              <a:t>njoyable</a:t>
            </a:r>
          </a:p>
          <a:p>
            <a:pPr marL="0" indent="0">
              <a:lnSpc>
                <a:spcPct val="100000"/>
              </a:lnSpc>
              <a:buNone/>
            </a:pPr>
            <a:r>
              <a:rPr lang="en-GB" sz="3500" dirty="0">
                <a:solidFill>
                  <a:schemeClr val="accent3"/>
                </a:solidFill>
                <a:latin typeface="Alegreya Sans Black" panose="00000A00000000000000" pitchFamily="2" charset="0"/>
              </a:rPr>
              <a:t>G</a:t>
            </a:r>
            <a:r>
              <a:rPr lang="en-GB" sz="3500" dirty="0"/>
              <a:t>lobal</a:t>
            </a:r>
          </a:p>
        </p:txBody>
      </p:sp>
    </p:spTree>
    <p:extLst>
      <p:ext uri="{BB962C8B-B14F-4D97-AF65-F5344CB8AC3E}">
        <p14:creationId xmlns:p14="http://schemas.microsoft.com/office/powerpoint/2010/main" val="107035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B48C6-8AF0-8B75-7566-CCF7F64F9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223BA-D1D2-5125-75B1-787FA5469E18}"/>
              </a:ext>
            </a:extLst>
          </p:cNvPr>
          <p:cNvSpPr>
            <a:spLocks noGrp="1"/>
          </p:cNvSpPr>
          <p:nvPr>
            <p:ph type="title"/>
          </p:nvPr>
        </p:nvSpPr>
        <p:spPr/>
        <p:txBody>
          <a:bodyPr>
            <a:normAutofit/>
          </a:bodyPr>
          <a:lstStyle/>
          <a:p>
            <a:r>
              <a:rPr lang="en-GB" sz="6000" dirty="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7617F080-36FF-4C49-2C87-8E2437E4BDE9}"/>
              </a:ext>
            </a:extLst>
          </p:cNvPr>
          <p:cNvSpPr>
            <a:spLocks noGrp="1"/>
          </p:cNvSpPr>
          <p:nvPr>
            <p:ph idx="1"/>
          </p:nvPr>
        </p:nvSpPr>
        <p:spPr>
          <a:xfrm>
            <a:off x="838200" y="1825625"/>
            <a:ext cx="3840804" cy="4351338"/>
          </a:xfrm>
        </p:spPr>
        <p:txBody>
          <a:bodyPr>
            <a:normAutofit/>
          </a:bodyPr>
          <a:lstStyle/>
          <a:p>
            <a:pPr marL="0" indent="0">
              <a:lnSpc>
                <a:spcPct val="100000"/>
              </a:lnSpc>
              <a:buNone/>
            </a:pPr>
            <a:r>
              <a:rPr lang="en-GB" sz="3500" dirty="0">
                <a:solidFill>
                  <a:schemeClr val="accent1"/>
                </a:solidFill>
                <a:latin typeface="Alegreya Sans Black" panose="00000A00000000000000" pitchFamily="2" charset="0"/>
              </a:rPr>
              <a:t>I</a:t>
            </a:r>
            <a:r>
              <a:rPr lang="en-GB" sz="3500" dirty="0"/>
              <a:t>nclusive</a:t>
            </a:r>
          </a:p>
          <a:p>
            <a:pPr marL="0" indent="0">
              <a:lnSpc>
                <a:spcPct val="100000"/>
              </a:lnSpc>
              <a:buNone/>
            </a:pPr>
            <a:r>
              <a:rPr lang="en-GB" sz="3500" dirty="0">
                <a:solidFill>
                  <a:schemeClr val="accent4">
                    <a:lumMod val="75000"/>
                  </a:schemeClr>
                </a:solidFill>
                <a:latin typeface="Alegreya Sans Black" panose="00000A00000000000000" pitchFamily="2" charset="0"/>
              </a:rPr>
              <a:t>S</a:t>
            </a:r>
            <a:r>
              <a:rPr lang="en-GB" sz="3500" dirty="0"/>
              <a:t>ustainable</a:t>
            </a:r>
          </a:p>
          <a:p>
            <a:pPr marL="0" indent="0">
              <a:lnSpc>
                <a:spcPct val="100000"/>
              </a:lnSpc>
              <a:buNone/>
            </a:pPr>
            <a:r>
              <a:rPr lang="en-GB" sz="3500" dirty="0">
                <a:solidFill>
                  <a:schemeClr val="accent6"/>
                </a:solidFill>
                <a:latin typeface="Alegreya Sans Black" panose="00000A00000000000000" pitchFamily="2" charset="0"/>
              </a:rPr>
              <a:t>H</a:t>
            </a:r>
            <a:r>
              <a:rPr lang="en-GB" sz="3500" dirty="0"/>
              <a:t>ealthy</a:t>
            </a:r>
          </a:p>
          <a:p>
            <a:pPr marL="0" indent="0">
              <a:lnSpc>
                <a:spcPct val="100000"/>
              </a:lnSpc>
              <a:buNone/>
            </a:pPr>
            <a:r>
              <a:rPr lang="en-GB" sz="3500" dirty="0">
                <a:solidFill>
                  <a:schemeClr val="accent2"/>
                </a:solidFill>
                <a:latin typeface="Alegreya Sans Black" panose="00000A00000000000000" pitchFamily="2" charset="0"/>
              </a:rPr>
              <a:t>W</a:t>
            </a:r>
            <a:r>
              <a:rPr lang="en-GB" sz="3500" dirty="0"/>
              <a:t>ealth-building</a:t>
            </a:r>
          </a:p>
          <a:p>
            <a:pPr marL="0" indent="0">
              <a:lnSpc>
                <a:spcPct val="100000"/>
              </a:lnSpc>
              <a:buNone/>
            </a:pPr>
            <a:r>
              <a:rPr lang="en-GB" sz="3500" dirty="0">
                <a:solidFill>
                  <a:schemeClr val="accent5"/>
                </a:solidFill>
                <a:latin typeface="Alegreya Sans Black" panose="00000A00000000000000" pitchFamily="2" charset="0"/>
              </a:rPr>
              <a:t>E</a:t>
            </a:r>
            <a:r>
              <a:rPr lang="en-GB" sz="3500" dirty="0"/>
              <a:t>njoyable</a:t>
            </a:r>
          </a:p>
          <a:p>
            <a:pPr marL="0" indent="0">
              <a:lnSpc>
                <a:spcPct val="100000"/>
              </a:lnSpc>
              <a:buNone/>
            </a:pPr>
            <a:r>
              <a:rPr lang="en-GB" sz="3500" dirty="0">
                <a:solidFill>
                  <a:schemeClr val="accent3"/>
                </a:solidFill>
                <a:latin typeface="Alegreya Sans Black" panose="00000A00000000000000" pitchFamily="2" charset="0"/>
              </a:rPr>
              <a:t>G</a:t>
            </a:r>
            <a:r>
              <a:rPr lang="en-GB" sz="3500" dirty="0"/>
              <a:t>lobal</a:t>
            </a:r>
          </a:p>
        </p:txBody>
      </p:sp>
      <p:sp>
        <p:nvSpPr>
          <p:cNvPr id="4" name="Content Placeholder 2">
            <a:extLst>
              <a:ext uri="{FF2B5EF4-FFF2-40B4-BE49-F238E27FC236}">
                <a16:creationId xmlns:a16="http://schemas.microsoft.com/office/drawing/2014/main" id="{F1B0A1AF-04AD-CD2B-373B-653B3DA24C78}"/>
              </a:ext>
            </a:extLst>
          </p:cNvPr>
          <p:cNvSpPr txBox="1">
            <a:spLocks/>
          </p:cNvSpPr>
          <p:nvPr/>
        </p:nvSpPr>
        <p:spPr>
          <a:xfrm>
            <a:off x="4910847" y="4501981"/>
            <a:ext cx="6579538"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000" dirty="0"/>
              <a:t> </a:t>
            </a:r>
            <a:r>
              <a:rPr lang="en-GB" sz="8000" dirty="0">
                <a:solidFill>
                  <a:schemeClr val="accent1"/>
                </a:solidFill>
                <a:latin typeface="Alegreya Sans Black" panose="00000A00000000000000" pitchFamily="2" charset="0"/>
              </a:rPr>
              <a:t>I </a:t>
            </a:r>
            <a:r>
              <a:rPr lang="en-GB" sz="8000" dirty="0">
                <a:solidFill>
                  <a:schemeClr val="accent4">
                    <a:lumMod val="75000"/>
                  </a:schemeClr>
                </a:solidFill>
                <a:latin typeface="Alegreya Sans Black" panose="00000A00000000000000" pitchFamily="2" charset="0"/>
              </a:rPr>
              <a:t>S </a:t>
            </a:r>
            <a:r>
              <a:rPr lang="en-GB" sz="8000" dirty="0">
                <a:solidFill>
                  <a:schemeClr val="accent6"/>
                </a:solidFill>
                <a:latin typeface="Alegreya Sans Black" panose="00000A00000000000000" pitchFamily="2" charset="0"/>
              </a:rPr>
              <a:t>H </a:t>
            </a:r>
            <a:r>
              <a:rPr lang="en-GB" sz="8000" dirty="0">
                <a:solidFill>
                  <a:schemeClr val="accent2"/>
                </a:solidFill>
                <a:latin typeface="Alegreya Sans Black" panose="00000A00000000000000" pitchFamily="2" charset="0"/>
              </a:rPr>
              <a:t>W </a:t>
            </a:r>
            <a:r>
              <a:rPr lang="en-GB" sz="8000" dirty="0">
                <a:solidFill>
                  <a:schemeClr val="accent5"/>
                </a:solidFill>
                <a:latin typeface="Alegreya Sans Black" panose="00000A00000000000000" pitchFamily="2" charset="0"/>
              </a:rPr>
              <a:t>E </a:t>
            </a:r>
            <a:r>
              <a:rPr lang="en-GB" sz="8000" dirty="0">
                <a:solidFill>
                  <a:schemeClr val="accent3"/>
                </a:solidFill>
                <a:latin typeface="Alegreya Sans Black" panose="00000A00000000000000" pitchFamily="2" charset="0"/>
              </a:rPr>
              <a:t>G</a:t>
            </a:r>
            <a:endParaRPr lang="en-GB" sz="8000" dirty="0"/>
          </a:p>
        </p:txBody>
      </p:sp>
    </p:spTree>
    <p:extLst>
      <p:ext uri="{BB962C8B-B14F-4D97-AF65-F5344CB8AC3E}">
        <p14:creationId xmlns:p14="http://schemas.microsoft.com/office/powerpoint/2010/main" val="3751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E76F8-072A-7A36-5156-F773DCC73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C2609-F481-7E59-9731-EBFEB408ACFB}"/>
              </a:ext>
            </a:extLst>
          </p:cNvPr>
          <p:cNvSpPr>
            <a:spLocks noGrp="1"/>
          </p:cNvSpPr>
          <p:nvPr>
            <p:ph type="title"/>
          </p:nvPr>
        </p:nvSpPr>
        <p:spPr/>
        <p:txBody>
          <a:bodyPr>
            <a:normAutofit/>
          </a:bodyPr>
          <a:lstStyle/>
          <a:p>
            <a:r>
              <a:rPr lang="en-GB" sz="6000" dirty="0">
                <a:latin typeface="Alegreya Sans Black" panose="00000A00000000000000" pitchFamily="2" charset="0"/>
              </a:rPr>
              <a:t>Good Food Nation outcomes</a:t>
            </a:r>
          </a:p>
        </p:txBody>
      </p:sp>
      <p:sp>
        <p:nvSpPr>
          <p:cNvPr id="3" name="Content Placeholder 2">
            <a:extLst>
              <a:ext uri="{FF2B5EF4-FFF2-40B4-BE49-F238E27FC236}">
                <a16:creationId xmlns:a16="http://schemas.microsoft.com/office/drawing/2014/main" id="{F38B275D-B893-F677-C7E8-CD7AFF34A07C}"/>
              </a:ext>
            </a:extLst>
          </p:cNvPr>
          <p:cNvSpPr>
            <a:spLocks noGrp="1"/>
          </p:cNvSpPr>
          <p:nvPr>
            <p:ph idx="1"/>
          </p:nvPr>
        </p:nvSpPr>
        <p:spPr>
          <a:xfrm>
            <a:off x="838199" y="1825625"/>
            <a:ext cx="10329153" cy="4351338"/>
          </a:xfrm>
        </p:spPr>
        <p:txBody>
          <a:bodyPr>
            <a:normAutofit/>
          </a:bodyPr>
          <a:lstStyle/>
          <a:p>
            <a:pPr marL="0" indent="0">
              <a:lnSpc>
                <a:spcPct val="100000"/>
              </a:lnSpc>
              <a:buNone/>
            </a:pPr>
            <a:r>
              <a:rPr lang="en-GB" sz="3500" dirty="0">
                <a:solidFill>
                  <a:schemeClr val="accent1"/>
                </a:solidFill>
                <a:latin typeface="Alegreya Sans Black" panose="00000A00000000000000" pitchFamily="2" charset="0"/>
              </a:rPr>
              <a:t>I</a:t>
            </a:r>
            <a:r>
              <a:rPr lang="en-GB" sz="3500" dirty="0"/>
              <a:t>nclusive</a:t>
            </a:r>
          </a:p>
          <a:p>
            <a:pPr marL="0" indent="0">
              <a:lnSpc>
                <a:spcPct val="100000"/>
              </a:lnSpc>
              <a:buNone/>
            </a:pPr>
            <a:r>
              <a:rPr lang="en-GB" sz="3500" dirty="0"/>
              <a:t>Everyone in Scotland eats well. They can easily get safe, healthy, affordable, environmentally friendly food that suits their age and culture.</a:t>
            </a:r>
          </a:p>
        </p:txBody>
      </p:sp>
    </p:spTree>
    <p:extLst>
      <p:ext uri="{BB962C8B-B14F-4D97-AF65-F5344CB8AC3E}">
        <p14:creationId xmlns:p14="http://schemas.microsoft.com/office/powerpoint/2010/main" val="2045470834"/>
      </p:ext>
    </p:extLst>
  </p:cSld>
  <p:clrMapOvr>
    <a:masterClrMapping/>
  </p:clrMapOvr>
</p:sld>
</file>

<file path=ppt/theme/theme1.xml><?xml version="1.0" encoding="utf-8"?>
<a:theme xmlns:a="http://schemas.openxmlformats.org/drawingml/2006/main" name="Office Theme">
  <a:themeElements>
    <a:clrScheme name="GFN-consultation">
      <a:dk1>
        <a:sysClr val="windowText" lastClr="000000"/>
      </a:dk1>
      <a:lt1>
        <a:sysClr val="window" lastClr="FFFFFF"/>
      </a:lt1>
      <a:dk2>
        <a:srgbClr val="46320A"/>
      </a:dk2>
      <a:lt2>
        <a:srgbClr val="F1EA80"/>
      </a:lt2>
      <a:accent1>
        <a:srgbClr val="FF3525"/>
      </a:accent1>
      <a:accent2>
        <a:srgbClr val="FF6432"/>
      </a:accent2>
      <a:accent3>
        <a:srgbClr val="EFC831"/>
      </a:accent3>
      <a:accent4>
        <a:srgbClr val="FFDFE8"/>
      </a:accent4>
      <a:accent5>
        <a:srgbClr val="94B036"/>
      </a:accent5>
      <a:accent6>
        <a:srgbClr val="D3DE5D"/>
      </a:accent6>
      <a:hlink>
        <a:srgbClr val="94B036"/>
      </a:hlink>
      <a:folHlink>
        <a:srgbClr val="D2D7B8"/>
      </a:folHlink>
    </a:clrScheme>
    <a:fontScheme name="Custom 2">
      <a:majorFont>
        <a:latin typeface="Alegreya Sans"/>
        <a:ea typeface=""/>
        <a:cs typeface=""/>
      </a:majorFont>
      <a:minorFont>
        <a:latin typeface="Alegreya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DFAC836350AF4C95654E5029D9B3BC" ma:contentTypeVersion="18" ma:contentTypeDescription="Create a new document." ma:contentTypeScope="" ma:versionID="925cc14fc361401e65b2582f1010c83d">
  <xsd:schema xmlns:xsd="http://www.w3.org/2001/XMLSchema" xmlns:xs="http://www.w3.org/2001/XMLSchema" xmlns:p="http://schemas.microsoft.com/office/2006/metadata/properties" xmlns:ns2="8709b0ad-d7e7-48e9-8f29-492b7481636a" xmlns:ns3="fd9c6334-d28e-40ee-bb1e-353b4598d869" targetNamespace="http://schemas.microsoft.com/office/2006/metadata/properties" ma:root="true" ma:fieldsID="df7c68f378494f25cf6216b29a992c98" ns2:_="" ns3:_="">
    <xsd:import namespace="8709b0ad-d7e7-48e9-8f29-492b7481636a"/>
    <xsd:import namespace="fd9c6334-d28e-40ee-bb1e-353b4598d8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9b0ad-d7e7-48e9-8f29-492b74816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06e419-032a-4faf-b6a8-2ff56bf250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9c6334-d28e-40ee-bb1e-353b4598d8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3c5f887-c995-49de-9d46-3176896b62bc}" ma:internalName="TaxCatchAll" ma:showField="CatchAllData" ma:web="fd9c6334-d28e-40ee-bb1e-353b4598d8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DD0E5-2CD8-4AC5-B2E1-FE9484A68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09b0ad-d7e7-48e9-8f29-492b7481636a"/>
    <ds:schemaRef ds:uri="fd9c6334-d28e-40ee-bb1e-353b4598d8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17F769-C2FA-4419-B352-4C8AEFFE2C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253</TotalTime>
  <Words>1029</Words>
  <Application>Microsoft Office PowerPoint</Application>
  <PresentationFormat>Widescreen</PresentationFormat>
  <Paragraphs>109</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Alegreya Sans</vt:lpstr>
      <vt:lpstr>Alegreya Sans Black</vt:lpstr>
      <vt:lpstr>Alegreya Sans Medium</vt:lpstr>
      <vt:lpstr>Aptos</vt:lpstr>
      <vt:lpstr>Aptos Narrow</vt:lpstr>
      <vt:lpstr>Arial</vt:lpstr>
      <vt:lpstr>Calibri</vt:lpstr>
      <vt:lpstr>Office Theme</vt:lpstr>
      <vt:lpstr>PowerPoint Presentation</vt:lpstr>
      <vt:lpstr>Rights and food</vt:lpstr>
      <vt:lpstr>PowerPoint Presentation</vt:lpstr>
      <vt:lpstr>Good Food Nation</vt:lpstr>
      <vt:lpstr>The food system</vt:lpstr>
      <vt:lpstr>PowerPoint Presentation</vt:lpstr>
      <vt:lpstr>Good Food Nation outcomes</vt:lpstr>
      <vt:lpstr>Good Food Nation outcomes</vt:lpstr>
      <vt:lpstr>Good Food Nation outcomes</vt:lpstr>
      <vt:lpstr>Good Food Nation outcomes</vt:lpstr>
      <vt:lpstr>Good Food Nation outcomes</vt:lpstr>
      <vt:lpstr>Good Food Nation outcomes</vt:lpstr>
      <vt:lpstr>Good Food Nation outcomes</vt:lpstr>
      <vt:lpstr>Good Food Nation outcomes</vt:lpstr>
      <vt:lpstr>PowerPoint Presentation</vt:lpstr>
      <vt:lpstr>PowerPoint Presentation</vt:lpstr>
      <vt:lpstr>What do you think?</vt:lpstr>
      <vt:lpstr>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Chworow</dc:creator>
  <cp:lastModifiedBy>Kirsten Leask</cp:lastModifiedBy>
  <cp:revision>5</cp:revision>
  <dcterms:created xsi:type="dcterms:W3CDTF">2024-02-09T12:44:42Z</dcterms:created>
  <dcterms:modified xsi:type="dcterms:W3CDTF">2024-04-08T12:56:12Z</dcterms:modified>
</cp:coreProperties>
</file>